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74" r:id="rId4"/>
    <p:sldId id="272" r:id="rId5"/>
    <p:sldId id="264" r:id="rId6"/>
    <p:sldId id="271" r:id="rId7"/>
    <p:sldId id="270" r:id="rId8"/>
    <p:sldId id="265" r:id="rId9"/>
    <p:sldId id="258" r:id="rId10"/>
    <p:sldId id="273" r:id="rId11"/>
    <p:sldId id="277" r:id="rId12"/>
    <p:sldId id="276" r:id="rId13"/>
    <p:sldId id="280" r:id="rId14"/>
    <p:sldId id="279" r:id="rId15"/>
    <p:sldId id="278" r:id="rId16"/>
    <p:sldId id="275" r:id="rId17"/>
    <p:sldId id="261" r:id="rId18"/>
    <p:sldId id="266" r:id="rId19"/>
    <p:sldId id="267" r:id="rId20"/>
    <p:sldId id="260" r:id="rId21"/>
    <p:sldId id="259" r:id="rId22"/>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9536" autoAdjust="0"/>
  </p:normalViewPr>
  <p:slideViewPr>
    <p:cSldViewPr>
      <p:cViewPr varScale="1">
        <p:scale>
          <a:sx n="50" d="100"/>
          <a:sy n="50" d="100"/>
        </p:scale>
        <p:origin x="-10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D3DC8B57-54C4-4DBD-BA12-EAA6D3D3D33A}" type="datetimeFigureOut">
              <a:rPr lang="fa-IR"/>
              <a:pPr>
                <a:defRPr/>
              </a:pPr>
              <a:t>1432/12/03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918A7269-1586-4737-B946-787A8AE1DAE4}" type="slidenum">
              <a:rPr lang="fa-IR"/>
              <a:pPr>
                <a:defRPr/>
              </a:pPr>
              <a:t>‹#›</a:t>
            </a:fld>
            <a:endParaRPr lang="fa-I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918A7269-1586-4737-B946-787A8AE1DAE4}" type="slidenum">
              <a:rPr lang="fa-IR" smtClean="0"/>
              <a:pPr>
                <a:defRPr/>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متخصصان</a:t>
            </a:r>
            <a:r>
              <a:rPr lang="fa-IR" baseline="0" dirty="0" smtClean="0"/>
              <a:t> تکنولوژی آموزشی، انگیزش و هیجان را قلب فراموش شده آموزش می دانند.</a:t>
            </a:r>
          </a:p>
          <a:p>
            <a:r>
              <a:rPr lang="fa-IR" baseline="0" dirty="0" smtClean="0"/>
              <a:t>همانطور که می بینیم توجه به هیجان به عنوان یک عامل حیاتی در فرایند طراحی اثربخش آموزشی پدیده جدیدی است که از اوایل قرن بیست یکم در مباحث طراحی آموزشی مطرح شده است.</a:t>
            </a:r>
          </a:p>
          <a:p>
            <a:r>
              <a:rPr lang="fa-IR" baseline="0" dirty="0" smtClean="0"/>
              <a:t>عدم توجه به انگیزش و هیجان یکی از نقاط ضعف طراحی  آموزشی قرن بیست محسوب می شود.</a:t>
            </a:r>
          </a:p>
          <a:p>
            <a:r>
              <a:rPr lang="fa-IR" baseline="0" dirty="0" smtClean="0"/>
              <a:t>مدل </a:t>
            </a:r>
            <a:r>
              <a:rPr lang="en-US" baseline="0" dirty="0" smtClean="0"/>
              <a:t>ARCS</a:t>
            </a:r>
            <a:endParaRPr lang="fa-IR" baseline="0" dirty="0" smtClean="0"/>
          </a:p>
          <a:p>
            <a:r>
              <a:rPr lang="en-US" baseline="0" dirty="0" smtClean="0"/>
              <a:t>Attention</a:t>
            </a:r>
            <a:r>
              <a:rPr lang="fa-IR" baseline="0" dirty="0" smtClean="0"/>
              <a:t>: مدرس باید جلب توجه کند</a:t>
            </a:r>
            <a:endParaRPr lang="en-US" baseline="0" dirty="0" smtClean="0"/>
          </a:p>
          <a:p>
            <a:r>
              <a:rPr lang="en-US" baseline="0" dirty="0" smtClean="0"/>
              <a:t>Relevant </a:t>
            </a:r>
            <a:r>
              <a:rPr lang="fa-IR" baseline="0" dirty="0" smtClean="0"/>
              <a:t>: آموزش را مرتبط با نیازهای یادگیرنده نماید.</a:t>
            </a:r>
          </a:p>
          <a:p>
            <a:r>
              <a:rPr lang="en-US" baseline="0" dirty="0" smtClean="0"/>
              <a:t>Confident </a:t>
            </a:r>
            <a:r>
              <a:rPr lang="fa-IR" baseline="0" dirty="0" smtClean="0"/>
              <a:t>: به یادگیرنده این اطمینان را بدهد که می تواند موفق شود.</a:t>
            </a:r>
            <a:endParaRPr lang="en-US" baseline="0" dirty="0" smtClean="0"/>
          </a:p>
          <a:p>
            <a:r>
              <a:rPr lang="en-US" baseline="0" dirty="0" smtClean="0"/>
              <a:t>Satisfaction </a:t>
            </a:r>
            <a:r>
              <a:rPr lang="fa-IR" baseline="0" dirty="0" smtClean="0"/>
              <a:t>: با تشویق و بازخورد زمینه رضایت یادگیرنده را فراهم آورد.</a:t>
            </a:r>
          </a:p>
          <a:p>
            <a:r>
              <a:rPr lang="fa-IR" baseline="0" dirty="0" smtClean="0"/>
              <a:t>مدلی است برای انگیزش که البته بیشتر برای حرفه آموزی طراحی شده است، لذا هنوز یک مدل هیجانی برای آموزش  مهندسی ارائه نشده است. ما تلاش معرفی این مدل را داریم.</a:t>
            </a:r>
          </a:p>
          <a:p>
            <a:endParaRPr lang="fa-IR" dirty="0"/>
          </a:p>
        </p:txBody>
      </p:sp>
      <p:sp>
        <p:nvSpPr>
          <p:cNvPr id="4" name="Slide Number Placeholder 3"/>
          <p:cNvSpPr>
            <a:spLocks noGrp="1"/>
          </p:cNvSpPr>
          <p:nvPr>
            <p:ph type="sldNum" sz="quarter" idx="10"/>
          </p:nvPr>
        </p:nvSpPr>
        <p:spPr/>
        <p:txBody>
          <a:bodyPr/>
          <a:lstStyle/>
          <a:p>
            <a:pPr>
              <a:defRPr/>
            </a:pPr>
            <a:fld id="{918A7269-1586-4737-B946-787A8AE1DAE4}" type="slidenum">
              <a:rPr lang="fa-IR" smtClean="0"/>
              <a:pPr>
                <a:defRPr/>
              </a:pPr>
              <a:t>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11.jpg"/>
          <p:cNvPicPr>
            <a:picLocks noChangeAspect="1"/>
          </p:cNvPicPr>
          <p:nvPr/>
        </p:nvPicPr>
        <p:blipFill>
          <a:blip r:embed="rId2" cstate="print"/>
          <a:srcRect/>
          <a:stretch>
            <a:fillRect/>
          </a:stretch>
        </p:blipFill>
        <p:spPr bwMode="auto">
          <a:xfrm>
            <a:off x="0" y="0"/>
            <a:ext cx="9144000" cy="1720850"/>
          </a:xfrm>
          <a:prstGeom prst="rect">
            <a:avLst/>
          </a:prstGeom>
          <a:noFill/>
          <a:ln w="9525">
            <a:noFill/>
            <a:miter lim="800000"/>
            <a:headEnd/>
            <a:tailEnd/>
          </a:ln>
        </p:spPr>
      </p:pic>
      <p:pic>
        <p:nvPicPr>
          <p:cNvPr id="6" name="Picture 7" descr="33.jpg"/>
          <p:cNvPicPr>
            <a:picLocks noChangeAspect="1"/>
          </p:cNvPicPr>
          <p:nvPr/>
        </p:nvPicPr>
        <p:blipFill>
          <a:blip r:embed="rId3" cstate="print"/>
          <a:srcRect/>
          <a:stretch>
            <a:fillRect/>
          </a:stretch>
        </p:blipFill>
        <p:spPr bwMode="auto">
          <a:xfrm>
            <a:off x="0" y="2786063"/>
            <a:ext cx="9144000" cy="4071937"/>
          </a:xfrm>
          <a:prstGeom prst="rect">
            <a:avLst/>
          </a:prstGeom>
          <a:noFill/>
          <a:ln w="9525">
            <a:noFill/>
            <a:miter lim="800000"/>
            <a:headEnd/>
            <a:tailEnd/>
          </a:ln>
        </p:spPr>
      </p:pic>
      <p:sp>
        <p:nvSpPr>
          <p:cNvPr id="2" name="Title 1"/>
          <p:cNvSpPr>
            <a:spLocks noGrp="1"/>
          </p:cNvSpPr>
          <p:nvPr>
            <p:ph type="ctrTitle"/>
          </p:nvPr>
        </p:nvSpPr>
        <p:spPr>
          <a:xfrm>
            <a:off x="642910" y="1643051"/>
            <a:ext cx="7772400" cy="1357321"/>
          </a:xfrm>
        </p:spPr>
        <p:txBody>
          <a:bodyPr/>
          <a:lstStyle>
            <a:lvl1pPr>
              <a:defRPr>
                <a:cs typeface="B Nazanin" pitchFamily="2" charset="-78"/>
              </a:defRPr>
            </a:lvl1pPr>
          </a:lstStyle>
          <a:p>
            <a:r>
              <a:rPr lang="en-US" smtClean="0"/>
              <a:t>Click to edit Master title style</a:t>
            </a:r>
            <a:endParaRPr lang="fa-IR" dirty="0"/>
          </a:p>
        </p:txBody>
      </p:sp>
      <p:sp>
        <p:nvSpPr>
          <p:cNvPr id="3" name="Subtitle 2"/>
          <p:cNvSpPr>
            <a:spLocks noGrp="1"/>
          </p:cNvSpPr>
          <p:nvPr>
            <p:ph type="subTitle" idx="1"/>
          </p:nvPr>
        </p:nvSpPr>
        <p:spPr>
          <a:xfrm>
            <a:off x="1371600" y="3429000"/>
            <a:ext cx="6400800" cy="1071570"/>
          </a:xfrm>
        </p:spPr>
        <p:txBody>
          <a:bodyPr anchor="b">
            <a:normAutofit/>
          </a:bodyPr>
          <a:lstStyle>
            <a:lvl1pPr marL="0" indent="0" algn="ctr">
              <a:buNone/>
              <a:defRPr sz="3000">
                <a:solidFill>
                  <a:schemeClr val="tx1">
                    <a:tint val="75000"/>
                  </a:schemeClr>
                </a:solidFill>
                <a:cs typeface="B Nazanin"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dirty="0"/>
          </a:p>
        </p:txBody>
      </p:sp>
      <p:sp>
        <p:nvSpPr>
          <p:cNvPr id="9" name="Text Placeholder 8"/>
          <p:cNvSpPr>
            <a:spLocks noGrp="1"/>
          </p:cNvSpPr>
          <p:nvPr>
            <p:ph type="body" sz="quarter" idx="10"/>
          </p:nvPr>
        </p:nvSpPr>
        <p:spPr>
          <a:xfrm>
            <a:off x="0" y="6553200"/>
            <a:ext cx="1295400" cy="304800"/>
          </a:xfrm>
        </p:spPr>
        <p:txBody>
          <a:bodyPr/>
          <a:lstStyle>
            <a:lvl1pPr>
              <a:buNone/>
              <a:defRPr sz="1200" b="1" baseline="0">
                <a:cs typeface="B Nazanin" pitchFamily="2" charset="-78"/>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fa-IR" dirty="0"/>
          </a:p>
        </p:txBody>
      </p:sp>
      <p:sp>
        <p:nvSpPr>
          <p:cNvPr id="3" name="Content Placeholder 2"/>
          <p:cNvSpPr>
            <a:spLocks noGrp="1"/>
          </p:cNvSpPr>
          <p:nvPr>
            <p:ph idx="1"/>
          </p:nvPr>
        </p:nvSpPr>
        <p:spPr>
          <a:xfrm>
            <a:off x="500034" y="150017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dirty="0"/>
          </a:p>
        </p:txBody>
      </p:sp>
      <p:sp>
        <p:nvSpPr>
          <p:cNvPr id="5"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2BA7EAF0-E6B2-447D-A987-BC586C830841}"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976043C8-23EB-4E8D-AC5F-4A0F997400DE}" type="slidenum">
              <a:rPr lang="fa-IR"/>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descr="E:\Vaez\powerpoint\4.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1071538" y="2214554"/>
            <a:ext cx="6566216" cy="2571768"/>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8"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7012B70A-A474-4295-A3C1-36518C32B0D5}"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4" descr="E:\Vaez\powerpoint\4.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1071538" y="2214554"/>
            <a:ext cx="6566216" cy="2571768"/>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9"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10"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D5C8C364-41F0-417B-98DF-8C4472C8CF24}"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fa-IR"/>
          </a:p>
        </p:txBody>
      </p:sp>
      <p:sp>
        <p:nvSpPr>
          <p:cNvPr id="4"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5"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C7D97D62-901B-4703-AC52-DCE8DAE991DB}"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4"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69827C46-9C20-4DF9-9469-189C9D48F587}" type="slidenum">
              <a:rPr lang="fa-IR"/>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2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1571625" y="6356350"/>
            <a:ext cx="7358063" cy="365125"/>
          </a:xfrm>
          <a:gradFill flip="none">
            <a:gsLst>
              <a:gs pos="0">
                <a:srgbClr val="8488C4"/>
              </a:gs>
              <a:gs pos="53000">
                <a:srgbClr val="D4DEFF"/>
              </a:gs>
              <a:gs pos="83000">
                <a:srgbClr val="D4DEFF"/>
              </a:gs>
              <a:gs pos="100000">
                <a:srgbClr val="96AB94"/>
              </a:gs>
            </a:gsLst>
            <a:tileRect/>
          </a:gradFill>
          <a:ln w="12700"/>
        </p:spPr>
        <p:style>
          <a:lnRef idx="1">
            <a:schemeClr val="dk1"/>
          </a:lnRef>
          <a:fillRef idx="2">
            <a:schemeClr val="dk1"/>
          </a:fillRef>
          <a:effectRef idx="1">
            <a:schemeClr val="dk1"/>
          </a:effectRef>
          <a:fontRef idx="none"/>
        </p:style>
        <p:txBody>
          <a:bodyPr/>
          <a:lstStyle>
            <a:lvl1pPr>
              <a:defRPr sz="1600" dirty="0">
                <a:solidFill>
                  <a:schemeClr val="tx1"/>
                </a:solidFill>
                <a:cs typeface="B Nazanin" pitchFamily="2" charset="-78"/>
              </a:defRPr>
            </a:lvl1pPr>
          </a:lstStyle>
          <a:p>
            <a:pPr>
              <a:defRPr/>
            </a:pPr>
            <a:r>
              <a:rPr lang="fa-IR" dirty="0" smtClean="0"/>
              <a:t>الگوی اسلامی-ایرانی یاددهی-یادگیری مهندسی</a:t>
            </a:r>
            <a:endParaRPr lang="fa-IR" dirty="0"/>
          </a:p>
        </p:txBody>
      </p:sp>
      <p:sp>
        <p:nvSpPr>
          <p:cNvPr id="7" name="Slide Number Placeholder 5"/>
          <p:cNvSpPr>
            <a:spLocks noGrp="1"/>
          </p:cNvSpPr>
          <p:nvPr>
            <p:ph type="sldNum" sz="quarter" idx="11"/>
          </p:nvPr>
        </p:nvSpPr>
        <p:spPr>
          <a:xfrm>
            <a:off x="214313" y="6356350"/>
            <a:ext cx="1257300" cy="365125"/>
          </a:xfrm>
          <a:gradFill>
            <a:gsLst>
              <a:gs pos="0">
                <a:srgbClr val="8488C4"/>
              </a:gs>
              <a:gs pos="53000">
                <a:srgbClr val="D4DEFF"/>
              </a:gs>
              <a:gs pos="83000">
                <a:srgbClr val="D4DEFF"/>
              </a:gs>
              <a:gs pos="100000">
                <a:srgbClr val="96AB94"/>
              </a:gs>
            </a:gsLst>
            <a:lin scaled="0"/>
          </a:gradFill>
          <a:ln w="12700"/>
        </p:spPr>
        <p:style>
          <a:lnRef idx="1">
            <a:schemeClr val="dk1"/>
          </a:lnRef>
          <a:fillRef idx="2">
            <a:schemeClr val="dk1"/>
          </a:fillRef>
          <a:effectRef idx="1">
            <a:schemeClr val="dk1"/>
          </a:effectRef>
          <a:fontRef idx="none"/>
        </p:style>
        <p:txBody>
          <a:bodyPr/>
          <a:lstStyle>
            <a:lvl1pPr algn="l" rtl="0">
              <a:defRPr sz="1400">
                <a:solidFill>
                  <a:schemeClr val="tx1"/>
                </a:solidFill>
                <a:latin typeface="Times New Roman" pitchFamily="18" charset="0"/>
                <a:cs typeface="Times New Roman" pitchFamily="18" charset="0"/>
              </a:defRPr>
            </a:lvl1pPr>
          </a:lstStyle>
          <a:p>
            <a:pPr>
              <a:defRPr/>
            </a:pPr>
            <a:r>
              <a:rPr lang="en-US"/>
              <a:t>Slide No:</a:t>
            </a:r>
            <a:r>
              <a:rPr lang="fa-IR"/>
              <a:t> </a:t>
            </a:r>
            <a:fld id="{B55BBD03-73DB-4CC6-AA4A-C0633E4ACA16}"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r>
              <a:rPr lang="fa-IR"/>
              <a:t>كد مقاله: AAAAA</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dirty="0">
                <a:solidFill>
                  <a:schemeClr val="tx1">
                    <a:tint val="75000"/>
                  </a:schemeClr>
                </a:solidFill>
                <a:latin typeface="+mn-lt"/>
                <a:cs typeface="+mn-cs"/>
              </a:defRPr>
            </a:lvl1p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27A25F04-9AAC-42F7-A748-4A9BEC36E2E7}"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cs typeface="Times New Roman" pitchFamily="18" charset="0"/>
        </a:defRPr>
      </a:lvl2pPr>
      <a:lvl3pPr algn="ctr" rtl="1" eaLnBrk="1" fontAlgn="base" hangingPunct="1">
        <a:spcBef>
          <a:spcPct val="0"/>
        </a:spcBef>
        <a:spcAft>
          <a:spcPct val="0"/>
        </a:spcAft>
        <a:defRPr sz="4400">
          <a:solidFill>
            <a:schemeClr val="tx1"/>
          </a:solidFill>
          <a:latin typeface="Calibri" pitchFamily="34" charset="0"/>
          <a:cs typeface="Times New Roman" pitchFamily="18" charset="0"/>
        </a:defRPr>
      </a:lvl3pPr>
      <a:lvl4pPr algn="ctr" rtl="1" eaLnBrk="1" fontAlgn="base" hangingPunct="1">
        <a:spcBef>
          <a:spcPct val="0"/>
        </a:spcBef>
        <a:spcAft>
          <a:spcPct val="0"/>
        </a:spcAft>
        <a:defRPr sz="4400">
          <a:solidFill>
            <a:schemeClr val="tx1"/>
          </a:solidFill>
          <a:latin typeface="Calibri" pitchFamily="34" charset="0"/>
          <a:cs typeface="Times New Roman" pitchFamily="18" charset="0"/>
        </a:defRPr>
      </a:lvl4pPr>
      <a:lvl5pPr algn="ctr" rtl="1" eaLnBrk="1" fontAlgn="base" hangingPunct="1">
        <a:spcBef>
          <a:spcPct val="0"/>
        </a:spcBef>
        <a:spcAft>
          <a:spcPct val="0"/>
        </a:spcAft>
        <a:defRPr sz="4400">
          <a:solidFill>
            <a:schemeClr val="tx1"/>
          </a:solidFill>
          <a:latin typeface="Calibri" pitchFamily="34" charset="0"/>
          <a:cs typeface="Times New Roman" pitchFamily="18" charset="0"/>
        </a:defRPr>
      </a:lvl5pPr>
      <a:lvl6pPr marL="457200" algn="ctr" rtl="1" eaLnBrk="1" fontAlgn="base" hangingPunct="1">
        <a:spcBef>
          <a:spcPct val="0"/>
        </a:spcBef>
        <a:spcAft>
          <a:spcPct val="0"/>
        </a:spcAft>
        <a:defRPr sz="4400">
          <a:solidFill>
            <a:schemeClr val="tx1"/>
          </a:solidFill>
          <a:latin typeface="Calibri" pitchFamily="34" charset="0"/>
          <a:cs typeface="Times New Roman" pitchFamily="18" charset="0"/>
        </a:defRPr>
      </a:lvl6pPr>
      <a:lvl7pPr marL="914400" algn="ctr" rtl="1" eaLnBrk="1" fontAlgn="base" hangingPunct="1">
        <a:spcBef>
          <a:spcPct val="0"/>
        </a:spcBef>
        <a:spcAft>
          <a:spcPct val="0"/>
        </a:spcAft>
        <a:defRPr sz="4400">
          <a:solidFill>
            <a:schemeClr val="tx1"/>
          </a:solidFill>
          <a:latin typeface="Calibri" pitchFamily="34" charset="0"/>
          <a:cs typeface="Times New Roman" pitchFamily="18" charset="0"/>
        </a:defRPr>
      </a:lvl7pPr>
      <a:lvl8pPr marL="1371600" algn="ctr" rtl="1" eaLnBrk="1" fontAlgn="base" hangingPunct="1">
        <a:spcBef>
          <a:spcPct val="0"/>
        </a:spcBef>
        <a:spcAft>
          <a:spcPct val="0"/>
        </a:spcAft>
        <a:defRPr sz="4400">
          <a:solidFill>
            <a:schemeClr val="tx1"/>
          </a:solidFill>
          <a:latin typeface="Calibri" pitchFamily="34" charset="0"/>
          <a:cs typeface="Times New Roman" pitchFamily="18" charset="0"/>
        </a:defRPr>
      </a:lvl8pPr>
      <a:lvl9pPr marL="1828800" algn="ctr" rtl="1" eaLnBrk="1" fontAlgn="base" hangingPunct="1">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524000"/>
            <a:ext cx="7772400" cy="1500188"/>
          </a:xfrm>
        </p:spPr>
        <p:txBody>
          <a:bodyPr rtlCol="1">
            <a:normAutofit/>
          </a:bodyPr>
          <a:lstStyle/>
          <a:p>
            <a:pPr fontAlgn="auto">
              <a:spcAft>
                <a:spcPts val="0"/>
              </a:spcAft>
              <a:defRPr/>
            </a:pPr>
            <a:r>
              <a:rPr lang="ar-SA" sz="3200" b="1" dirty="0" smtClean="0">
                <a:effectLst>
                  <a:outerShdw blurRad="38100" dist="38100" dir="2700000" algn="tl">
                    <a:srgbClr val="000000">
                      <a:alpha val="43137"/>
                    </a:srgbClr>
                  </a:outerShdw>
                </a:effectLst>
              </a:rPr>
              <a:t>الگوی اسلامی-ایرانی یاددهی-یادگیری مهندسی</a:t>
            </a:r>
            <a:endParaRPr lang="fa-IR" sz="3200" b="1" dirty="0">
              <a:effectLst>
                <a:outerShdw blurRad="38100" dist="38100" dir="2700000" algn="tl">
                  <a:srgbClr val="000000">
                    <a:alpha val="43137"/>
                  </a:srgbClr>
                </a:outerShdw>
              </a:effectLst>
            </a:endParaRPr>
          </a:p>
        </p:txBody>
      </p:sp>
      <p:sp>
        <p:nvSpPr>
          <p:cNvPr id="10243" name="Subtitle 2"/>
          <p:cNvSpPr>
            <a:spLocks noGrp="1"/>
          </p:cNvSpPr>
          <p:nvPr>
            <p:ph type="subTitle" idx="1"/>
          </p:nvPr>
        </p:nvSpPr>
        <p:spPr>
          <a:xfrm>
            <a:off x="1000100" y="2786058"/>
            <a:ext cx="7072362" cy="1785950"/>
          </a:xfrm>
        </p:spPr>
        <p:txBody>
          <a:bodyPr>
            <a:noAutofit/>
          </a:bodyPr>
          <a:lstStyle/>
          <a:p>
            <a:r>
              <a:rPr lang="ar-SA" sz="2400" b="1" dirty="0" smtClean="0">
                <a:solidFill>
                  <a:schemeClr val="tx1"/>
                </a:solidFill>
              </a:rPr>
              <a:t>شروان عطایی</a:t>
            </a:r>
            <a:endParaRPr lang="en-US" sz="2400" b="1" dirty="0" smtClean="0">
              <a:solidFill>
                <a:schemeClr val="tx1"/>
              </a:solidFill>
            </a:endParaRPr>
          </a:p>
          <a:p>
            <a:r>
              <a:rPr lang="ar-SA" sz="2400" b="1" dirty="0" smtClean="0">
                <a:solidFill>
                  <a:schemeClr val="tx1"/>
                </a:solidFill>
              </a:rPr>
              <a:t>دانشگاه علم و صنعت ایران، استادیار دانشکده </a:t>
            </a:r>
            <a:r>
              <a:rPr lang="fa-IR" sz="2400" b="1" dirty="0" smtClean="0">
                <a:solidFill>
                  <a:schemeClr val="tx1"/>
                </a:solidFill>
              </a:rPr>
              <a:t>مهندسی </a:t>
            </a:r>
            <a:r>
              <a:rPr lang="ar-SA" sz="2400" b="1" dirty="0" smtClean="0">
                <a:solidFill>
                  <a:schemeClr val="tx1"/>
                </a:solidFill>
              </a:rPr>
              <a:t>راه</a:t>
            </a:r>
            <a:r>
              <a:rPr lang="fa-IR" sz="2400" b="1" dirty="0" smtClean="0">
                <a:solidFill>
                  <a:schemeClr val="tx1"/>
                </a:solidFill>
              </a:rPr>
              <a:t> </a:t>
            </a:r>
            <a:r>
              <a:rPr lang="ar-SA" sz="2400" b="1" dirty="0" smtClean="0">
                <a:solidFill>
                  <a:schemeClr val="tx1"/>
                </a:solidFill>
              </a:rPr>
              <a:t>آهن</a:t>
            </a:r>
            <a:endParaRPr lang="en-US" sz="2400" b="1" dirty="0" smtClean="0">
              <a:solidFill>
                <a:schemeClr val="tx1"/>
              </a:solidFill>
            </a:endParaRPr>
          </a:p>
          <a:p>
            <a:r>
              <a:rPr lang="ar-SA" sz="2400" b="1" dirty="0" smtClean="0">
                <a:solidFill>
                  <a:schemeClr val="tx1"/>
                </a:solidFill>
              </a:rPr>
              <a:t>محمد علی رستمی نژاد</a:t>
            </a:r>
            <a:endParaRPr lang="en-US" sz="2400" b="1" dirty="0" smtClean="0">
              <a:solidFill>
                <a:schemeClr val="tx1"/>
              </a:solidFill>
            </a:endParaRPr>
          </a:p>
          <a:p>
            <a:r>
              <a:rPr lang="ar-SA" sz="2400" b="1" dirty="0" smtClean="0">
                <a:solidFill>
                  <a:schemeClr val="tx1"/>
                </a:solidFill>
              </a:rPr>
              <a:t>دانشگاه علامه طباطبایی، دانشجوی دکتری تکنولوژی آموزشی</a:t>
            </a:r>
            <a:endParaRPr lang="fa-IR" sz="2400" b="1" dirty="0" smtClean="0">
              <a:solidFill>
                <a:schemeClr val="tx1"/>
              </a:solidFill>
            </a:endParaRPr>
          </a:p>
        </p:txBody>
      </p:sp>
      <p:sp>
        <p:nvSpPr>
          <p:cNvPr id="10244" name="Subtitle 2"/>
          <p:cNvSpPr txBox="1">
            <a:spLocks/>
          </p:cNvSpPr>
          <p:nvPr/>
        </p:nvSpPr>
        <p:spPr bwMode="auto">
          <a:xfrm>
            <a:off x="1285875" y="4938727"/>
            <a:ext cx="6400800" cy="561975"/>
          </a:xfrm>
          <a:prstGeom prst="rect">
            <a:avLst/>
          </a:prstGeom>
          <a:noFill/>
          <a:ln w="9525">
            <a:noFill/>
            <a:miter lim="800000"/>
            <a:headEnd/>
            <a:tailEnd/>
          </a:ln>
        </p:spPr>
        <p:txBody>
          <a:bodyPr/>
          <a:lstStyle/>
          <a:p>
            <a:pPr algn="ctr" rtl="1">
              <a:spcBef>
                <a:spcPct val="20000"/>
              </a:spcBef>
              <a:buFont typeface="Arial" charset="0"/>
              <a:buNone/>
            </a:pPr>
            <a:r>
              <a:rPr lang="fa-IR" sz="2000" b="1" dirty="0">
                <a:latin typeface="Calibri" pitchFamily="34" charset="0"/>
                <a:cs typeface="B Nazanin" pitchFamily="2" charset="-78"/>
              </a:rPr>
              <a:t>ارائه‌دهنده: </a:t>
            </a:r>
            <a:r>
              <a:rPr lang="fa-IR" sz="2000" b="1" dirty="0" smtClean="0">
                <a:latin typeface="Calibri" pitchFamily="34" charset="0"/>
                <a:cs typeface="B Nazanin" pitchFamily="2" charset="-78"/>
              </a:rPr>
              <a:t>شروان عطایی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مدل آموزشی پیشنهادی</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pPr lvl="0"/>
            <a:r>
              <a:rPr lang="ar-SA" sz="2800" dirty="0" smtClean="0">
                <a:cs typeface="B Nazanin" pitchFamily="2" charset="-78"/>
              </a:rPr>
              <a:t>مدل دانشجو در دانشگاه بصورت </a:t>
            </a:r>
            <a:r>
              <a:rPr lang="ar-SA" sz="2800" dirty="0" smtClean="0">
                <a:solidFill>
                  <a:srgbClr val="FF0000"/>
                </a:solidFill>
                <a:cs typeface="B Nazanin" pitchFamily="2" charset="-78"/>
              </a:rPr>
              <a:t>کنشگر</a:t>
            </a:r>
            <a:r>
              <a:rPr lang="ar-SA" sz="2800" dirty="0" smtClean="0">
                <a:cs typeface="B Nazanin" pitchFamily="2" charset="-78"/>
              </a:rPr>
              <a:t> یا فعال می</a:t>
            </a:r>
            <a:r>
              <a:rPr lang="fa-IR" sz="2800" dirty="0" smtClean="0">
                <a:cs typeface="B Nazanin" pitchFamily="2" charset="-78"/>
              </a:rPr>
              <a:t> </a:t>
            </a:r>
            <a:r>
              <a:rPr lang="ar-SA" sz="2800" dirty="0" smtClean="0">
                <a:cs typeface="B Nazanin" pitchFamily="2" charset="-78"/>
              </a:rPr>
              <a:t>باشد. بنابراین </a:t>
            </a:r>
            <a:r>
              <a:rPr lang="fa-IR" sz="2800" dirty="0" smtClean="0">
                <a:cs typeface="B Nazanin" pitchFamily="2" charset="-78"/>
              </a:rPr>
              <a:t>تلاش برای رفتار کنشگر دانشجو یک اصل تلقی می گردد.</a:t>
            </a:r>
            <a:endParaRPr lang="en-US" sz="2800" dirty="0" smtClean="0">
              <a:cs typeface="B Nazanin" pitchFamily="2" charset="-78"/>
            </a:endParaRPr>
          </a:p>
          <a:p>
            <a:pPr lvl="0"/>
            <a:r>
              <a:rPr lang="ar-SA" sz="2800" dirty="0" smtClean="0">
                <a:solidFill>
                  <a:srgbClr val="FF0000"/>
                </a:solidFill>
                <a:cs typeface="B Nazanin" pitchFamily="2" charset="-78"/>
              </a:rPr>
              <a:t>شکر خدا </a:t>
            </a:r>
            <a:r>
              <a:rPr lang="ar-SA" sz="2800" dirty="0" smtClean="0">
                <a:cs typeface="B Nazanin" pitchFamily="2" charset="-78"/>
              </a:rPr>
              <a:t>بدلیل </a:t>
            </a:r>
            <a:r>
              <a:rPr lang="fa-IR" sz="2800" dirty="0" smtClean="0">
                <a:cs typeface="B Nazanin" pitchFamily="2" charset="-78"/>
              </a:rPr>
              <a:t>خلق </a:t>
            </a:r>
            <a:r>
              <a:rPr lang="ar-SA" sz="2800" dirty="0" smtClean="0">
                <a:cs typeface="B Nazanin" pitchFamily="2" charset="-78"/>
              </a:rPr>
              <a:t>روابط درسی، یکی از اهداف اصلی آموزش می</a:t>
            </a:r>
            <a:r>
              <a:rPr lang="fa-IR" sz="2800" dirty="0" smtClean="0">
                <a:cs typeface="B Nazanin" pitchFamily="2" charset="-78"/>
              </a:rPr>
              <a:t> </a:t>
            </a:r>
            <a:r>
              <a:rPr lang="ar-SA" sz="2800" dirty="0" smtClean="0">
                <a:cs typeface="B Nazanin" pitchFamily="2" charset="-78"/>
              </a:rPr>
              <a:t>باشد که باید در طول ترم، تمام تلاش جهت تحقق آن صورت گیرد.</a:t>
            </a:r>
            <a:endParaRPr lang="en-US" sz="2800" dirty="0" smtClean="0">
              <a:cs typeface="B Nazanin" pitchFamily="2" charset="-78"/>
            </a:endParaRPr>
          </a:p>
          <a:p>
            <a:pPr lvl="0"/>
            <a:r>
              <a:rPr lang="ar-SA" sz="2800" dirty="0" smtClean="0">
                <a:solidFill>
                  <a:srgbClr val="FF0000"/>
                </a:solidFill>
                <a:cs typeface="B Nazanin" pitchFamily="2" charset="-78"/>
              </a:rPr>
              <a:t>هیجان</a:t>
            </a:r>
            <a:r>
              <a:rPr lang="ar-SA" sz="2800" dirty="0" smtClean="0">
                <a:cs typeface="B Nazanin" pitchFamily="2" charset="-78"/>
              </a:rPr>
              <a:t> اصلی</a:t>
            </a:r>
            <a:r>
              <a:rPr lang="fa-IR" sz="2800" dirty="0" smtClean="0">
                <a:cs typeface="B Nazanin" pitchFamily="2" charset="-78"/>
              </a:rPr>
              <a:t> </a:t>
            </a:r>
            <a:r>
              <a:rPr lang="ar-SA" sz="2800" dirty="0" smtClean="0">
                <a:cs typeface="B Nazanin" pitchFamily="2" charset="-78"/>
              </a:rPr>
              <a:t>ترین حلقه واسط یادگیری کامل انسان کنشگر می</a:t>
            </a:r>
            <a:r>
              <a:rPr lang="fa-IR" sz="2800" dirty="0" smtClean="0">
                <a:cs typeface="B Nazanin" pitchFamily="2" charset="-78"/>
              </a:rPr>
              <a:t> </a:t>
            </a:r>
            <a:r>
              <a:rPr lang="ar-SA" sz="2800" dirty="0" smtClean="0">
                <a:cs typeface="B Nazanin" pitchFamily="2" charset="-78"/>
              </a:rPr>
              <a:t>باشد که انگیزه لازم را برای عمل به شناخت فراهم می</a:t>
            </a:r>
            <a:r>
              <a:rPr lang="fa-IR" sz="2800" dirty="0" smtClean="0">
                <a:cs typeface="B Nazanin" pitchFamily="2" charset="-78"/>
              </a:rPr>
              <a:t> </a:t>
            </a:r>
            <a:r>
              <a:rPr lang="ar-SA" sz="2800" dirty="0" smtClean="0">
                <a:cs typeface="B Nazanin" pitchFamily="2" charset="-78"/>
              </a:rPr>
              <a:t>کند. </a:t>
            </a:r>
            <a:endParaRPr lang="en-US" sz="2800" dirty="0" smtClean="0">
              <a:cs typeface="B Nazanin" pitchFamily="2" charset="-78"/>
            </a:endParaRPr>
          </a:p>
          <a:p>
            <a:r>
              <a:rPr lang="ar-SA" sz="2800" dirty="0" smtClean="0">
                <a:cs typeface="B Nazanin" pitchFamily="2" charset="-78"/>
              </a:rPr>
              <a:t>باید تمام تلاش </a:t>
            </a:r>
            <a:r>
              <a:rPr lang="fa-IR" sz="2800" dirty="0" smtClean="0">
                <a:cs typeface="B Nazanin" pitchFamily="2" charset="-78"/>
              </a:rPr>
              <a:t>جهت</a:t>
            </a:r>
            <a:r>
              <a:rPr lang="ar-SA" sz="2800" dirty="0" smtClean="0">
                <a:cs typeface="B Nazanin" pitchFamily="2" charset="-78"/>
              </a:rPr>
              <a:t> تحقق </a:t>
            </a:r>
            <a:r>
              <a:rPr lang="ar-SA" sz="2800" dirty="0" smtClean="0">
                <a:solidFill>
                  <a:srgbClr val="FF0000"/>
                </a:solidFill>
                <a:cs typeface="B Nazanin" pitchFamily="2" charset="-78"/>
              </a:rPr>
              <a:t>حیات جمعی </a:t>
            </a:r>
            <a:r>
              <a:rPr lang="ar-SA" sz="2800" dirty="0" smtClean="0">
                <a:cs typeface="B Nazanin" pitchFamily="2" charset="-78"/>
              </a:rPr>
              <a:t>کلاس، </a:t>
            </a:r>
            <a:r>
              <a:rPr lang="fa-IR" sz="2800" dirty="0" smtClean="0">
                <a:cs typeface="B Nazanin" pitchFamily="2" charset="-78"/>
              </a:rPr>
              <a:t>به منظور</a:t>
            </a:r>
            <a:r>
              <a:rPr lang="ar-SA" sz="2800" dirty="0" smtClean="0">
                <a:cs typeface="B Nazanin" pitchFamily="2" charset="-78"/>
              </a:rPr>
              <a:t> بهره</a:t>
            </a:r>
            <a:r>
              <a:rPr lang="fa-IR" sz="2800" dirty="0" smtClean="0">
                <a:cs typeface="B Nazanin" pitchFamily="2" charset="-78"/>
              </a:rPr>
              <a:t> </a:t>
            </a:r>
            <a:r>
              <a:rPr lang="ar-SA" sz="2800" dirty="0" smtClean="0">
                <a:cs typeface="B Nazanin" pitchFamily="2" charset="-78"/>
              </a:rPr>
              <a:t>برداری بهینه از ظرفیت جمعی و اصلاح ضعف</a:t>
            </a:r>
            <a:r>
              <a:rPr lang="fa-IR" sz="2800" dirty="0" smtClean="0">
                <a:cs typeface="B Nazanin" pitchFamily="2" charset="-78"/>
              </a:rPr>
              <a:t> </a:t>
            </a:r>
            <a:r>
              <a:rPr lang="ar-SA" sz="2800" dirty="0" smtClean="0">
                <a:cs typeface="B Nazanin" pitchFamily="2" charset="-78"/>
              </a:rPr>
              <a:t>های موجود در افراد و سیستم، انجام </a:t>
            </a:r>
            <a:r>
              <a:rPr lang="fa-IR" sz="2800" dirty="0" smtClean="0">
                <a:cs typeface="B Nazanin" pitchFamily="2" charset="-78"/>
              </a:rPr>
              <a:t>شو</a:t>
            </a:r>
            <a:r>
              <a:rPr lang="ar-SA" sz="2800" dirty="0" smtClean="0">
                <a:cs typeface="B Nazanin" pitchFamily="2" charset="-78"/>
              </a:rPr>
              <a:t>د. </a:t>
            </a:r>
            <a:endParaRPr lang="ar-AE" sz="2800"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اعتبارسنجی مدل-پرسشنامه</a:t>
            </a:r>
            <a:endParaRPr lang="ar-AE"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11</a:t>
            </a:fld>
            <a:endParaRPr lang="fa-IR"/>
          </a:p>
        </p:txBody>
      </p:sp>
      <p:sp>
        <p:nvSpPr>
          <p:cNvPr id="7" name="Rectangle 6"/>
          <p:cNvSpPr/>
          <p:nvPr/>
        </p:nvSpPr>
        <p:spPr>
          <a:xfrm>
            <a:off x="2857488" y="1785926"/>
            <a:ext cx="3360215" cy="369332"/>
          </a:xfrm>
          <a:prstGeom prst="rect">
            <a:avLst/>
          </a:prstGeom>
        </p:spPr>
        <p:txBody>
          <a:bodyPr wrap="none">
            <a:spAutoFit/>
          </a:bodyPr>
          <a:lstStyle/>
          <a:p>
            <a:r>
              <a:rPr lang="ar-SA" b="1" dirty="0">
                <a:cs typeface="B Nazanin" pitchFamily="2" charset="-78"/>
              </a:rPr>
              <a:t>سئوال های پرسشنامه و هدف </a:t>
            </a:r>
            <a:r>
              <a:rPr lang="fa-IR" b="1" dirty="0" smtClean="0">
                <a:cs typeface="B Nazanin" pitchFamily="2" charset="-78"/>
              </a:rPr>
              <a:t>از طرح آن</a:t>
            </a:r>
            <a:endParaRPr lang="fa-IR" dirty="0">
              <a:cs typeface="B Nazanin" pitchFamily="2" charset="-78"/>
            </a:endParaRPr>
          </a:p>
        </p:txBody>
      </p:sp>
      <p:pic>
        <p:nvPicPr>
          <p:cNvPr id="10" name="Content Placeholder 9" descr="table01.JPG"/>
          <p:cNvPicPr>
            <a:picLocks noGrp="1" noChangeAspect="1"/>
          </p:cNvPicPr>
          <p:nvPr>
            <p:ph idx="1"/>
          </p:nvPr>
        </p:nvPicPr>
        <p:blipFill>
          <a:blip r:embed="rId2"/>
          <a:stretch>
            <a:fillRect/>
          </a:stretch>
        </p:blipFill>
        <p:spPr>
          <a:xfrm>
            <a:off x="609600" y="2382044"/>
            <a:ext cx="8010525" cy="27622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اعتبارسنجی مدل-گزارش توصیفی</a:t>
            </a:r>
            <a:endParaRPr lang="ar-AE" dirty="0" smtClean="0">
              <a:cs typeface="B Nazanin" pitchFamily="2" charset="-78"/>
            </a:endParaRPr>
          </a:p>
        </p:txBody>
      </p:sp>
      <p:pic>
        <p:nvPicPr>
          <p:cNvPr id="7" name="Content Placeholder 6" descr="t21.JPG"/>
          <p:cNvPicPr>
            <a:picLocks noGrp="1" noChangeAspect="1"/>
          </p:cNvPicPr>
          <p:nvPr>
            <p:ph idx="1"/>
          </p:nvPr>
        </p:nvPicPr>
        <p:blipFill>
          <a:blip r:embed="rId2"/>
          <a:stretch>
            <a:fillRect/>
          </a:stretch>
        </p:blipFill>
        <p:spPr>
          <a:xfrm>
            <a:off x="1071538" y="1852626"/>
            <a:ext cx="6924675" cy="3505200"/>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12</a:t>
            </a:fld>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اعتبارسنجی مدل-گزارش توصیفی</a:t>
            </a:r>
            <a:endParaRPr lang="ar-AE" dirty="0" smtClean="0">
              <a:cs typeface="B Nazanin" pitchFamily="2" charset="-78"/>
            </a:endParaRPr>
          </a:p>
        </p:txBody>
      </p:sp>
      <p:pic>
        <p:nvPicPr>
          <p:cNvPr id="7" name="Content Placeholder 6" descr="t22.JPG"/>
          <p:cNvPicPr>
            <a:picLocks noGrp="1" noChangeAspect="1"/>
          </p:cNvPicPr>
          <p:nvPr>
            <p:ph idx="1"/>
          </p:nvPr>
        </p:nvPicPr>
        <p:blipFill>
          <a:blip r:embed="rId2"/>
          <a:stretch>
            <a:fillRect/>
          </a:stretch>
        </p:blipFill>
        <p:spPr>
          <a:xfrm>
            <a:off x="1152525" y="2020094"/>
            <a:ext cx="6924675" cy="3486150"/>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13</a:t>
            </a:fld>
            <a:endParaRPr lang="fa-IR"/>
          </a:p>
        </p:txBody>
      </p:sp>
      <p:pic>
        <p:nvPicPr>
          <p:cNvPr id="8" name="Content Placeholder 6" descr="t21.JPG"/>
          <p:cNvPicPr>
            <a:picLocks noChangeAspect="1"/>
          </p:cNvPicPr>
          <p:nvPr/>
        </p:nvPicPr>
        <p:blipFill>
          <a:blip r:embed="rId3"/>
          <a:srcRect b="83696"/>
          <a:stretch>
            <a:fillRect/>
          </a:stretch>
        </p:blipFill>
        <p:spPr bwMode="auto">
          <a:xfrm>
            <a:off x="1155946" y="1541280"/>
            <a:ext cx="6924675"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23.JPG"/>
          <p:cNvPicPr>
            <a:picLocks noGrp="1" noChangeAspect="1"/>
          </p:cNvPicPr>
          <p:nvPr>
            <p:ph idx="1"/>
          </p:nvPr>
        </p:nvPicPr>
        <p:blipFill>
          <a:blip r:embed="rId2"/>
          <a:stretch>
            <a:fillRect/>
          </a:stretch>
        </p:blipFill>
        <p:spPr>
          <a:xfrm>
            <a:off x="1157044" y="1530506"/>
            <a:ext cx="6929486" cy="4525962"/>
          </a:xfrm>
        </p:spPr>
      </p:pic>
      <p:sp>
        <p:nvSpPr>
          <p:cNvPr id="11266" name="Title 1"/>
          <p:cNvSpPr>
            <a:spLocks noGrp="1"/>
          </p:cNvSpPr>
          <p:nvPr>
            <p:ph type="title"/>
          </p:nvPr>
        </p:nvSpPr>
        <p:spPr/>
        <p:txBody>
          <a:bodyPr/>
          <a:lstStyle/>
          <a:p>
            <a:r>
              <a:rPr lang="fa-IR" dirty="0" smtClean="0">
                <a:cs typeface="B Nazanin" pitchFamily="2" charset="-78"/>
              </a:rPr>
              <a:t>اعتبارسنجی مدل-گزارش توصیفی</a:t>
            </a:r>
            <a:endParaRPr lang="ar-AE"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14</a:t>
            </a:fld>
            <a:endParaRPr lang="fa-IR"/>
          </a:p>
        </p:txBody>
      </p:sp>
      <p:pic>
        <p:nvPicPr>
          <p:cNvPr id="7" name="Content Placeholder 6" descr="t21.JPG"/>
          <p:cNvPicPr>
            <a:picLocks noChangeAspect="1"/>
          </p:cNvPicPr>
          <p:nvPr/>
        </p:nvPicPr>
        <p:blipFill>
          <a:blip r:embed="rId3"/>
          <a:srcRect b="83696"/>
          <a:stretch>
            <a:fillRect/>
          </a:stretch>
        </p:blipFill>
        <p:spPr bwMode="auto">
          <a:xfrm>
            <a:off x="1155946" y="1214422"/>
            <a:ext cx="6924675"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اعتبارسنجی مدل</a:t>
            </a:r>
            <a:endParaRPr lang="ar-AE" dirty="0" smtClean="0">
              <a:cs typeface="B Nazanin" pitchFamily="2" charset="-78"/>
            </a:endParaRPr>
          </a:p>
        </p:txBody>
      </p:sp>
      <p:pic>
        <p:nvPicPr>
          <p:cNvPr id="7" name="Content Placeholder 6" descr="t3.JPG"/>
          <p:cNvPicPr>
            <a:picLocks noGrp="1" noChangeAspect="1"/>
          </p:cNvPicPr>
          <p:nvPr>
            <p:ph idx="1"/>
          </p:nvPr>
        </p:nvPicPr>
        <p:blipFill>
          <a:blip r:embed="rId2"/>
          <a:stretch>
            <a:fillRect/>
          </a:stretch>
        </p:blipFill>
        <p:spPr>
          <a:xfrm>
            <a:off x="1000100" y="1643050"/>
            <a:ext cx="7335793" cy="4525962"/>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15</a:t>
            </a:fld>
            <a:endParaRPr lang="fa-IR"/>
          </a:p>
        </p:txBody>
      </p:sp>
      <p:sp>
        <p:nvSpPr>
          <p:cNvPr id="8" name="Rectangle 7"/>
          <p:cNvSpPr/>
          <p:nvPr/>
        </p:nvSpPr>
        <p:spPr>
          <a:xfrm>
            <a:off x="-28136" y="1214422"/>
            <a:ext cx="9144000" cy="400110"/>
          </a:xfrm>
          <a:prstGeom prst="rect">
            <a:avLst/>
          </a:prstGeom>
        </p:spPr>
        <p:txBody>
          <a:bodyPr wrap="square">
            <a:spAutoFit/>
          </a:bodyPr>
          <a:lstStyle/>
          <a:p>
            <a:pPr algn="r" rtl="1"/>
            <a:r>
              <a:rPr lang="ar-SA" sz="2000" b="1" dirty="0" smtClean="0">
                <a:cs typeface="B Nazanin" pitchFamily="2" charset="-78"/>
              </a:rPr>
              <a:t>آیا </a:t>
            </a:r>
            <a:r>
              <a:rPr lang="ar-SA" sz="2000" b="1" dirty="0">
                <a:cs typeface="B Nazanin" pitchFamily="2" charset="-78"/>
              </a:rPr>
              <a:t>همبستگی بین نمره پایانی(شکرخدا، کنشگربودن، حیات جمعی) و نمره پیشرفت تحصیلی وجود دارد؟</a:t>
            </a:r>
            <a:endParaRPr lang="fa-IR" sz="2000" dirty="0">
              <a:cs typeface="B Nazanin" pitchFamily="2" charset="-78"/>
            </a:endParaRPr>
          </a:p>
        </p:txBody>
      </p:sp>
      <p:sp>
        <p:nvSpPr>
          <p:cNvPr id="9" name="Oval 8"/>
          <p:cNvSpPr/>
          <p:nvPr/>
        </p:nvSpPr>
        <p:spPr>
          <a:xfrm>
            <a:off x="4214810" y="2071678"/>
            <a:ext cx="121444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Oval 9"/>
          <p:cNvSpPr/>
          <p:nvPr/>
        </p:nvSpPr>
        <p:spPr>
          <a:xfrm>
            <a:off x="6929454" y="2071678"/>
            <a:ext cx="121444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Oval 10"/>
          <p:cNvSpPr/>
          <p:nvPr/>
        </p:nvSpPr>
        <p:spPr>
          <a:xfrm>
            <a:off x="5572132" y="2071678"/>
            <a:ext cx="1214446" cy="4286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اعتبارسنجی مدل</a:t>
            </a:r>
            <a:endParaRPr lang="ar-AE" dirty="0" smtClean="0">
              <a:cs typeface="B Nazanin" pitchFamily="2" charset="-78"/>
            </a:endParaRPr>
          </a:p>
        </p:txBody>
      </p:sp>
      <p:pic>
        <p:nvPicPr>
          <p:cNvPr id="8" name="Content Placeholder 7" descr="t4.JPG"/>
          <p:cNvPicPr>
            <a:picLocks noGrp="1" noChangeAspect="1"/>
          </p:cNvPicPr>
          <p:nvPr>
            <p:ph idx="1"/>
          </p:nvPr>
        </p:nvPicPr>
        <p:blipFill>
          <a:blip r:embed="rId2"/>
          <a:stretch>
            <a:fillRect/>
          </a:stretch>
        </p:blipFill>
        <p:spPr>
          <a:xfrm>
            <a:off x="500034" y="2285992"/>
            <a:ext cx="8229600" cy="2946073"/>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16</a:t>
            </a:fld>
            <a:endParaRPr lang="fa-IR"/>
          </a:p>
        </p:txBody>
      </p:sp>
      <p:sp>
        <p:nvSpPr>
          <p:cNvPr id="7" name="Rectangle 6"/>
          <p:cNvSpPr/>
          <p:nvPr/>
        </p:nvSpPr>
        <p:spPr>
          <a:xfrm>
            <a:off x="357158" y="1714488"/>
            <a:ext cx="8501122" cy="430887"/>
          </a:xfrm>
          <a:prstGeom prst="rect">
            <a:avLst/>
          </a:prstGeom>
        </p:spPr>
        <p:txBody>
          <a:bodyPr wrap="square">
            <a:spAutoFit/>
          </a:bodyPr>
          <a:lstStyle/>
          <a:p>
            <a:pPr algn="ctr" rtl="1"/>
            <a:r>
              <a:rPr lang="fa-IR" sz="2200" b="1" dirty="0" smtClean="0">
                <a:cs typeface="B Nazanin" pitchFamily="2" charset="-78"/>
              </a:rPr>
              <a:t>آیا </a:t>
            </a:r>
            <a:r>
              <a:rPr lang="ar-SA" sz="2200" b="1" dirty="0" smtClean="0">
                <a:cs typeface="B Nazanin" pitchFamily="2" charset="-78"/>
              </a:rPr>
              <a:t>جنسیت </a:t>
            </a:r>
            <a:r>
              <a:rPr lang="ar-SA" sz="2200" b="1" dirty="0">
                <a:cs typeface="B Nazanin" pitchFamily="2" charset="-78"/>
              </a:rPr>
              <a:t>و نوع درس بر میانگین (شکر خدا، حیات جمعی و کنشگر بودن) تاثیر دارد؟</a:t>
            </a:r>
            <a:endParaRPr lang="fa-IR" sz="2200" dirty="0">
              <a:cs typeface="B Nazanin" pitchFamily="2" charset="-78"/>
            </a:endParaRPr>
          </a:p>
        </p:txBody>
      </p:sp>
      <p:sp>
        <p:nvSpPr>
          <p:cNvPr id="9" name="Oval 8"/>
          <p:cNvSpPr/>
          <p:nvPr/>
        </p:nvSpPr>
        <p:spPr>
          <a:xfrm>
            <a:off x="7500958" y="3357562"/>
            <a:ext cx="1214446" cy="57150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Cloud Callout 9"/>
          <p:cNvSpPr/>
          <p:nvPr/>
        </p:nvSpPr>
        <p:spPr>
          <a:xfrm>
            <a:off x="785786" y="5286388"/>
            <a:ext cx="6786610" cy="928694"/>
          </a:xfrm>
          <a:prstGeom prst="cloudCallout">
            <a:avLst>
              <a:gd name="adj1" fmla="val 53027"/>
              <a:gd name="adj2" fmla="val -196911"/>
            </a:avLst>
          </a:prstGeom>
        </p:spPr>
        <p:style>
          <a:lnRef idx="1">
            <a:schemeClr val="accent5"/>
          </a:lnRef>
          <a:fillRef idx="2">
            <a:schemeClr val="accent5"/>
          </a:fillRef>
          <a:effectRef idx="1">
            <a:schemeClr val="accent5"/>
          </a:effectRef>
          <a:fontRef idx="minor">
            <a:schemeClr val="dk1"/>
          </a:fontRef>
        </p:style>
        <p:txBody>
          <a:bodyPr rtlCol="1" anchor="ctr"/>
          <a:lstStyle/>
          <a:p>
            <a:pPr algn="r" rtl="1"/>
            <a:r>
              <a:rPr lang="fa-IR" sz="1400" dirty="0" smtClean="0"/>
              <a:t>بزرگتر بودن سطح معنی داری (</a:t>
            </a:r>
            <a:r>
              <a:rPr lang="en-US" sz="1400" dirty="0" smtClean="0"/>
              <a:t>Sign</a:t>
            </a:r>
            <a:r>
              <a:rPr lang="fa-IR" sz="1400" dirty="0" smtClean="0"/>
              <a:t>)  برای متغییر جنسیت و نوع درس نشان می دهد که این دو عامل در میانگین سه متغییر شکر خدا، حیات جمعی و کنشگر بودن تاثیری ندارد</a:t>
            </a:r>
            <a:endParaRPr lang="fa-I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نتیجه گیری</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pPr lvl="0" algn="just"/>
            <a:r>
              <a:rPr lang="ar-SA" sz="2400" dirty="0" smtClean="0">
                <a:cs typeface="B Nazanin" pitchFamily="2" charset="-78"/>
              </a:rPr>
              <a:t>مدل رفتاری دانشجو به‌صورت فعالانه (كنشگر) مدلسازی شد. در این مدل، قلب، مرکز تصمیم‌گیری است که تحت تاثیر ژنتیک، شناخت و هیجان، رفتار می‌کند. در این مدل، هیجان و انگیزه تاثیر زیادی در رفتار انسان دارد.</a:t>
            </a:r>
            <a:endParaRPr lang="en-US" sz="2400" dirty="0" smtClean="0">
              <a:cs typeface="B Nazanin" pitchFamily="2" charset="-78"/>
            </a:endParaRPr>
          </a:p>
          <a:p>
            <a:pPr lvl="0" algn="just"/>
            <a:r>
              <a:rPr lang="ar-SA" sz="2400" dirty="0" smtClean="0">
                <a:cs typeface="B Nazanin" pitchFamily="2" charset="-78"/>
              </a:rPr>
              <a:t>مطابق مدل یادگیری و آموزش، ابتدا اطلاعات به شناخت سپس به هیجان، سپس به عمل تبدیل می‌شود. با تبدیل شناخت و هیجان به عمل است که نسبت به گزاره</a:t>
            </a:r>
            <a:r>
              <a:rPr lang="fa-IR" sz="2400" dirty="0" smtClean="0">
                <a:cs typeface="B Nazanin" pitchFamily="2" charset="-78"/>
              </a:rPr>
              <a:t> </a:t>
            </a:r>
            <a:r>
              <a:rPr lang="ar-SA" sz="2400" dirty="0" smtClean="0">
                <a:cs typeface="B Nazanin" pitchFamily="2" charset="-78"/>
              </a:rPr>
              <a:t>ی آموزشی باور ایجاد می</a:t>
            </a:r>
            <a:r>
              <a:rPr lang="fa-IR" sz="2400" dirty="0" smtClean="0">
                <a:cs typeface="B Nazanin" pitchFamily="2" charset="-78"/>
              </a:rPr>
              <a:t> </a:t>
            </a:r>
            <a:r>
              <a:rPr lang="ar-SA" sz="2400" dirty="0" smtClean="0">
                <a:cs typeface="B Nazanin" pitchFamily="2" charset="-78"/>
              </a:rPr>
              <a:t>شود و یادگیری، یعنی تغییر همیشگی رخ می‌دهد. هیجان پیدا کردن نسبت به گزاره</a:t>
            </a:r>
            <a:r>
              <a:rPr lang="fa-IR" sz="2400" dirty="0" smtClean="0">
                <a:cs typeface="B Nazanin" pitchFamily="2" charset="-78"/>
              </a:rPr>
              <a:t> </a:t>
            </a:r>
            <a:r>
              <a:rPr lang="ar-SA" sz="2400" dirty="0" smtClean="0">
                <a:cs typeface="B Nazanin" pitchFamily="2" charset="-78"/>
              </a:rPr>
              <a:t>های آموزشی، یکی از حلقه</a:t>
            </a:r>
            <a:r>
              <a:rPr lang="fa-IR" sz="2400" dirty="0" smtClean="0">
                <a:cs typeface="B Nazanin" pitchFamily="2" charset="-78"/>
              </a:rPr>
              <a:t> </a:t>
            </a:r>
            <a:r>
              <a:rPr lang="ar-SA" sz="2400" dirty="0" smtClean="0">
                <a:cs typeface="B Nazanin" pitchFamily="2" charset="-78"/>
              </a:rPr>
              <a:t>های واسط مهم فرآیند یادگیری است که انگیزه لازم را برای عمل و در نهایت تحقق یادگیری، فراهم می</a:t>
            </a:r>
            <a:r>
              <a:rPr lang="fa-IR" sz="2400" dirty="0" smtClean="0">
                <a:cs typeface="B Nazanin" pitchFamily="2" charset="-78"/>
              </a:rPr>
              <a:t> </a:t>
            </a:r>
            <a:r>
              <a:rPr lang="ar-SA" sz="2400" dirty="0" smtClean="0">
                <a:cs typeface="B Nazanin" pitchFamily="2" charset="-78"/>
              </a:rPr>
              <a:t>کند.</a:t>
            </a:r>
            <a:endParaRPr lang="en-US" sz="2400" dirty="0" smtClean="0">
              <a:cs typeface="B Nazanin" pitchFamily="2" charset="-78"/>
            </a:endParaRPr>
          </a:p>
          <a:p>
            <a:pPr algn="just"/>
            <a:r>
              <a:rPr lang="ar-SA" sz="2400" dirty="0" smtClean="0">
                <a:cs typeface="B Nazanin" pitchFamily="2" charset="-78"/>
              </a:rPr>
              <a:t>برای اینکه آموزش، با انگیزه شکر خدا باشد، باید در ابتدای درس و در کنار سایر اهداف آموزشی، با یادآوری آیه خدا بودن گزاره‌های درسی، انگیزه شکر خدا با یاد خدا و انفاق، جزء اهداف آموزشی قرار داده شود.</a:t>
            </a:r>
            <a:endParaRPr lang="ar-AE" sz="2400"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نتیجه گیری (ادامه)</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pPr lvl="0" algn="just"/>
            <a:r>
              <a:rPr lang="ar-SA" sz="2400" dirty="0" smtClean="0">
                <a:cs typeface="B Nazanin" pitchFamily="2" charset="-78"/>
              </a:rPr>
              <a:t>کنشگر فرض کردن رفتار دانشجو</a:t>
            </a:r>
            <a:r>
              <a:rPr lang="fa-IR" sz="2400" dirty="0" smtClean="0">
                <a:cs typeface="B Nazanin" pitchFamily="2" charset="-78"/>
              </a:rPr>
              <a:t>، </a:t>
            </a:r>
            <a:r>
              <a:rPr lang="ar-SA" sz="2400" dirty="0" smtClean="0">
                <a:cs typeface="B Nazanin" pitchFamily="2" charset="-78"/>
              </a:rPr>
              <a:t>ایجاد هیجان نسبت به گزاره</a:t>
            </a:r>
            <a:r>
              <a:rPr lang="fa-IR" sz="2400" dirty="0" smtClean="0">
                <a:cs typeface="B Nazanin" pitchFamily="2" charset="-78"/>
              </a:rPr>
              <a:t> </a:t>
            </a:r>
            <a:r>
              <a:rPr lang="ar-SA" sz="2400" dirty="0" smtClean="0">
                <a:cs typeface="B Nazanin" pitchFamily="2" charset="-78"/>
              </a:rPr>
              <a:t>های آموزشی، انگیزه شکر خدا داشتن در فرآیند یادگیری و</a:t>
            </a:r>
            <a:r>
              <a:rPr lang="fa-IR" sz="2400" dirty="0" smtClean="0">
                <a:cs typeface="B Nazanin" pitchFamily="2" charset="-78"/>
              </a:rPr>
              <a:t> تلاش برای تحقق حیات جمعی کلاس،</a:t>
            </a:r>
            <a:r>
              <a:rPr lang="ar-SA" sz="2400" dirty="0" smtClean="0">
                <a:cs typeface="B Nazanin" pitchFamily="2" charset="-78"/>
              </a:rPr>
              <a:t> ارکان اصلی مدل یادگیری پیشنهادی درنظر گرفته شد.</a:t>
            </a:r>
            <a:endParaRPr lang="fa-IR" sz="2400" dirty="0" smtClean="0">
              <a:cs typeface="B Nazanin" pitchFamily="2" charset="-78"/>
            </a:endParaRPr>
          </a:p>
          <a:p>
            <a:pPr lvl="0" algn="just"/>
            <a:r>
              <a:rPr lang="ar-SA" sz="2400" dirty="0" smtClean="0">
                <a:cs typeface="B Nazanin" pitchFamily="2" charset="-78"/>
              </a:rPr>
              <a:t>الگوی پیشنهادی در یک نیمسال تحصیلی در آموزش حدود 7</a:t>
            </a:r>
            <a:r>
              <a:rPr lang="fa-IR" sz="2400" dirty="0" smtClean="0">
                <a:cs typeface="B Nazanin" pitchFamily="2" charset="-78"/>
              </a:rPr>
              <a:t>6</a:t>
            </a:r>
            <a:r>
              <a:rPr lang="ar-SA" sz="2400" dirty="0" smtClean="0">
                <a:cs typeface="B Nazanin" pitchFamily="2" charset="-78"/>
              </a:rPr>
              <a:t> دانشجوی مهندسی کارشناسی بکارگرفته شد و بر اساس نظرسنجی</a:t>
            </a:r>
            <a:r>
              <a:rPr lang="fa-IR" sz="2400" dirty="0" smtClean="0">
                <a:cs typeface="B Nazanin" pitchFamily="2" charset="-78"/>
              </a:rPr>
              <a:t> </a:t>
            </a:r>
            <a:r>
              <a:rPr lang="ar-SA" sz="2400" dirty="0" smtClean="0">
                <a:cs typeface="B Nazanin" pitchFamily="2" charset="-78"/>
              </a:rPr>
              <a:t>ای که پیرامون مدل یادگیری به عمل آمد، مشخص شد، </a:t>
            </a:r>
            <a:r>
              <a:rPr lang="fa-IR" sz="2400" dirty="0" smtClean="0">
                <a:cs typeface="B Nazanin" pitchFamily="2" charset="-78"/>
              </a:rPr>
              <a:t>میزان همبستگی بین حیات جمعی و پیشرفت تحصیلی (366.). کنشگری و پیشرفت تحصیلی(314.)؛ شکر خدا و پیشرفت تحصیلی(293.) است. </a:t>
            </a:r>
          </a:p>
          <a:p>
            <a:pPr lvl="0" algn="just"/>
            <a:r>
              <a:rPr lang="fa-IR" sz="2400" dirty="0" smtClean="0">
                <a:cs typeface="B Nazanin" pitchFamily="2" charset="-78"/>
              </a:rPr>
              <a:t>با توجه به مثبت بودن و معنی داری نتیاج بدست آمده، اینگونه می توان نتیجه گرفت که هر چه هدف شکر خدا، کنشگری و حیات جمعی افزایش می یابد میزان پیشرفت تحصیلی دانشجویان نیز افزایش می یابد.</a:t>
            </a:r>
            <a:endParaRPr lang="ar-AE" sz="2400"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18</a:t>
            </a:fld>
            <a:endParaRPr lang="fa-I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نتیجه گیری (ادامه)</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pPr lvl="0" algn="just"/>
            <a:r>
              <a:rPr lang="ar-SA" sz="2400" dirty="0" smtClean="0">
                <a:cs typeface="B Nazanin" pitchFamily="2" charset="-78"/>
              </a:rPr>
              <a:t>با توجه به نرمال بودن داده ها</a:t>
            </a:r>
            <a:r>
              <a:rPr lang="fa-IR" sz="2400" dirty="0" smtClean="0">
                <a:cs typeface="B Nazanin" pitchFamily="2" charset="-78"/>
              </a:rPr>
              <a:t>،</a:t>
            </a:r>
            <a:r>
              <a:rPr lang="ar-SA" sz="2400" dirty="0" smtClean="0">
                <a:cs typeface="B Nazanin" pitchFamily="2" charset="-78"/>
              </a:rPr>
              <a:t> </a:t>
            </a:r>
            <a:r>
              <a:rPr lang="fa-IR" sz="2400" dirty="0" smtClean="0">
                <a:cs typeface="B Nazanin" pitchFamily="2" charset="-78"/>
              </a:rPr>
              <a:t>جهت سنجش حساسیت الگوی پیشنهادی به دروس مختلف و جنسیت (مرد-زن)، </a:t>
            </a:r>
            <a:r>
              <a:rPr lang="ar-SA" sz="2400" dirty="0" smtClean="0">
                <a:cs typeface="B Nazanin" pitchFamily="2" charset="-78"/>
              </a:rPr>
              <a:t>از تحلیل واریانس دو عامله</a:t>
            </a:r>
            <a:r>
              <a:rPr lang="fa-IR" sz="2400" dirty="0" smtClean="0">
                <a:cs typeface="B Nazanin" pitchFamily="2" charset="-78"/>
              </a:rPr>
              <a:t> </a:t>
            </a:r>
            <a:r>
              <a:rPr lang="ar-SA" sz="2400" dirty="0" smtClean="0">
                <a:cs typeface="B Nazanin" pitchFamily="2" charset="-78"/>
              </a:rPr>
              <a:t>استفاده شد</a:t>
            </a:r>
            <a:r>
              <a:rPr lang="fa-IR" sz="2400" dirty="0" smtClean="0">
                <a:cs typeface="B Nazanin" pitchFamily="2" charset="-78"/>
              </a:rPr>
              <a:t>.</a:t>
            </a:r>
            <a:r>
              <a:rPr lang="ar-SA" sz="2400" dirty="0" smtClean="0">
                <a:cs typeface="B Nazanin" pitchFamily="2" charset="-78"/>
              </a:rPr>
              <a:t> </a:t>
            </a:r>
            <a:endParaRPr lang="fa-IR" sz="2400" dirty="0" smtClean="0">
              <a:cs typeface="B Nazanin" pitchFamily="2" charset="-78"/>
            </a:endParaRPr>
          </a:p>
          <a:p>
            <a:pPr lvl="0" algn="just"/>
            <a:r>
              <a:rPr lang="ar-SA" sz="2400" dirty="0" smtClean="0">
                <a:cs typeface="B Nazanin" pitchFamily="2" charset="-78"/>
              </a:rPr>
              <a:t>نتایج</a:t>
            </a:r>
            <a:r>
              <a:rPr lang="fa-IR" sz="2400" dirty="0" smtClean="0">
                <a:cs typeface="B Nazanin" pitchFamily="2" charset="-78"/>
              </a:rPr>
              <a:t> (</a:t>
            </a:r>
            <a:r>
              <a:rPr lang="ar-SA" sz="2400" dirty="0" smtClean="0">
                <a:cs typeface="B Nazanin" pitchFamily="2" charset="-78"/>
              </a:rPr>
              <a:t>تحلیل واریانس دو عامله</a:t>
            </a:r>
            <a:r>
              <a:rPr lang="fa-IR" sz="2400" dirty="0" smtClean="0">
                <a:cs typeface="B Nazanin" pitchFamily="2" charset="-78"/>
              </a:rPr>
              <a:t>)</a:t>
            </a:r>
            <a:r>
              <a:rPr lang="ar-SA" sz="2400" dirty="0" smtClean="0">
                <a:cs typeface="B Nazanin" pitchFamily="2" charset="-78"/>
              </a:rPr>
              <a:t> </a:t>
            </a:r>
            <a:r>
              <a:rPr lang="fa-IR" sz="2400" dirty="0" smtClean="0">
                <a:cs typeface="B Nazanin" pitchFamily="2" charset="-78"/>
              </a:rPr>
              <a:t>نشان داد این  دو عامل در میانگین سه متغییر شکر خدا، حیات جمعی و کنشگر بودن تاثیری ندارد. </a:t>
            </a:r>
          </a:p>
          <a:p>
            <a:pPr lvl="0" algn="just"/>
            <a:r>
              <a:rPr lang="fa-IR" sz="2400" dirty="0" smtClean="0">
                <a:cs typeface="B Nazanin" pitchFamily="2" charset="-78"/>
              </a:rPr>
              <a:t>الگوی پیشنهادی تحت تاثیرجنسیت و نوع درس(طراحی پل، تکنولوژی بتن و مبانی خط) قرار نمی گیرد. </a:t>
            </a:r>
          </a:p>
          <a:p>
            <a:pPr lvl="0" algn="just"/>
            <a:r>
              <a:rPr lang="fa-IR" sz="2400" dirty="0" smtClean="0">
                <a:cs typeface="B Nazanin" pitchFamily="2" charset="-78"/>
              </a:rPr>
              <a:t>با توجه به یافته های حاصل از این مورد کاوی، پیاده سازی الگو و رعایت اصول مطرح شده در الگوی پیشنهادی برای تمام دروس مهندسی پیشنهاد می شود.</a:t>
            </a:r>
            <a:endParaRPr lang="ar-AE" sz="2400"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فهرست</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r>
              <a:rPr lang="fa-IR" dirty="0" smtClean="0">
                <a:cs typeface="B Nazanin" pitchFamily="2" charset="-78"/>
              </a:rPr>
              <a:t>مبانی تعلیم و تربیت اسلامی</a:t>
            </a:r>
          </a:p>
          <a:p>
            <a:r>
              <a:rPr lang="fa-IR" dirty="0" smtClean="0">
                <a:cs typeface="B Nazanin" pitchFamily="2" charset="-78"/>
              </a:rPr>
              <a:t>مبانی تکنولوژی آموزشی</a:t>
            </a:r>
          </a:p>
          <a:p>
            <a:r>
              <a:rPr lang="fa-IR" dirty="0" smtClean="0">
                <a:cs typeface="B Nazanin" pitchFamily="2" charset="-78"/>
              </a:rPr>
              <a:t>فرضیات مدل پیشنهادی</a:t>
            </a:r>
          </a:p>
          <a:p>
            <a:r>
              <a:rPr lang="fa-IR" dirty="0" smtClean="0">
                <a:cs typeface="B Nazanin" pitchFamily="2" charset="-78"/>
              </a:rPr>
              <a:t>مدل آموزشی پیشنهادی</a:t>
            </a:r>
          </a:p>
          <a:p>
            <a:r>
              <a:rPr lang="fa-IR" dirty="0" smtClean="0">
                <a:cs typeface="B Nazanin" pitchFamily="2" charset="-78"/>
              </a:rPr>
              <a:t>اعتبارسنجی مدل</a:t>
            </a:r>
          </a:p>
          <a:p>
            <a:r>
              <a:rPr lang="fa-IR" dirty="0" smtClean="0">
                <a:cs typeface="B Nazanin" pitchFamily="2" charset="-78"/>
              </a:rPr>
              <a:t>نتیجه گیری</a:t>
            </a:r>
          </a:p>
          <a:p>
            <a:r>
              <a:rPr lang="fa-IR" dirty="0" smtClean="0">
                <a:cs typeface="B Nazanin" pitchFamily="2" charset="-78"/>
              </a:rPr>
              <a:t>مرجع ها</a:t>
            </a:r>
            <a:endParaRPr lang="ar-AE"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ar-SA"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مرجع ها</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714894"/>
          </a:xfrm>
        </p:spPr>
        <p:txBody>
          <a:bodyPr/>
          <a:lstStyle/>
          <a:p>
            <a:r>
              <a:rPr lang="fa-IR" sz="1600" dirty="0" smtClean="0">
                <a:cs typeface="B Nazanin" pitchFamily="2" charset="-78"/>
              </a:rPr>
              <a:t>حجتی، سید محمد باقر(1387)، "آداب تعلیم و تعلم در اسلام" ترجمه و شرح منیه المرید شهید ثانی، </a:t>
            </a:r>
            <a:r>
              <a:rPr lang="fa-IR" sz="1600" i="1" dirty="0" smtClean="0">
                <a:cs typeface="B Nazanin" pitchFamily="2" charset="-78"/>
              </a:rPr>
              <a:t>دفتر نشر و فرهنگ اسلامی، </a:t>
            </a:r>
            <a:r>
              <a:rPr lang="fa-IR" sz="1600" dirty="0" smtClean="0">
                <a:cs typeface="B Nazanin" pitchFamily="2" charset="-78"/>
              </a:rPr>
              <a:t>چاپ 31.</a:t>
            </a:r>
            <a:endParaRPr lang="en-US" sz="1600" dirty="0" smtClean="0">
              <a:cs typeface="B Nazanin" pitchFamily="2" charset="-78"/>
            </a:endParaRPr>
          </a:p>
          <a:p>
            <a:r>
              <a:rPr lang="fa-IR" sz="1600" dirty="0" smtClean="0">
                <a:cs typeface="B Nazanin" pitchFamily="2" charset="-78"/>
              </a:rPr>
              <a:t>سام، ع (1388)، "ضرورت توسعه هوش هیجانی در برنامه­ریزی آموزش مهندسی"، </a:t>
            </a:r>
            <a:r>
              <a:rPr lang="fa-IR" sz="1600" i="1" dirty="0" smtClean="0">
                <a:cs typeface="B Nazanin" pitchFamily="2" charset="-78"/>
              </a:rPr>
              <a:t>فصل­نامه آموزش مهندسی ایران</a:t>
            </a:r>
            <a:r>
              <a:rPr lang="fa-IR" sz="1600" dirty="0" smtClean="0">
                <a:cs typeface="B Nazanin" pitchFamily="2" charset="-78"/>
              </a:rPr>
              <a:t>، شماره 43، سال یازدهم.</a:t>
            </a:r>
            <a:endParaRPr lang="en-US" sz="1600" dirty="0" smtClean="0">
              <a:cs typeface="B Nazanin" pitchFamily="2" charset="-78"/>
            </a:endParaRPr>
          </a:p>
          <a:p>
            <a:r>
              <a:rPr lang="fa-IR" sz="1600" dirty="0" smtClean="0">
                <a:cs typeface="B Nazanin" pitchFamily="2" charset="-78"/>
              </a:rPr>
              <a:t>سیف، علی اکبر.(1380). روانشناسی پرورشی، روانشناسی یادگیری و آموزش. تهران: آگاه</a:t>
            </a:r>
            <a:endParaRPr lang="en-US" sz="1600" dirty="0" smtClean="0">
              <a:cs typeface="B Nazanin" pitchFamily="2" charset="-78"/>
            </a:endParaRPr>
          </a:p>
          <a:p>
            <a:r>
              <a:rPr lang="fa-IR" sz="1600" dirty="0" smtClean="0">
                <a:cs typeface="B Nazanin" pitchFamily="2" charset="-78"/>
              </a:rPr>
              <a:t>عطایی، ش، نجیبی، ع (1389)، "الگوی آموزش الكترونيكي دروس مهندسی"، </a:t>
            </a:r>
            <a:r>
              <a:rPr lang="fa-IR" sz="1600" i="1" dirty="0" smtClean="0">
                <a:cs typeface="B Nazanin" pitchFamily="2" charset="-78"/>
              </a:rPr>
              <a:t>فصل­نامه آموزش مهندسی ایران</a:t>
            </a:r>
            <a:r>
              <a:rPr lang="fa-IR" sz="1600" dirty="0" smtClean="0">
                <a:cs typeface="B Nazanin" pitchFamily="2" charset="-78"/>
              </a:rPr>
              <a:t>، شماره 48، سال 12.</a:t>
            </a:r>
            <a:endParaRPr lang="en-US" sz="1600" dirty="0" smtClean="0">
              <a:cs typeface="B Nazanin" pitchFamily="2" charset="-78"/>
            </a:endParaRPr>
          </a:p>
          <a:p>
            <a:r>
              <a:rPr lang="fa-IR" sz="1600" dirty="0" smtClean="0">
                <a:cs typeface="B Nazanin" pitchFamily="2" charset="-78"/>
              </a:rPr>
              <a:t>فردانش، هاشم.(1387). مبانی نظری تکنولوژی آموزشی. تهران: سمت.</a:t>
            </a:r>
            <a:endParaRPr lang="en-US" sz="1600" dirty="0" smtClean="0">
              <a:cs typeface="B Nazanin" pitchFamily="2" charset="-78"/>
            </a:endParaRPr>
          </a:p>
          <a:p>
            <a:r>
              <a:rPr lang="fa-IR" sz="1600" dirty="0" smtClean="0">
                <a:cs typeface="B Nazanin" pitchFamily="2" charset="-78"/>
              </a:rPr>
              <a:t>قرآن کریم، سوره رعد آیات 3-4، سوره زمر آیات 42 و 52، سوره روم آیات 20- 26و 46، سوره فصلت آیه 37، سوره شوری آیه 32، سوره عنکبوت آیه 19، سوره یس آیات 33، 37 و 41.</a:t>
            </a:r>
            <a:endParaRPr lang="en-US" sz="1600" dirty="0" smtClean="0">
              <a:cs typeface="B Nazanin" pitchFamily="2" charset="-78"/>
            </a:endParaRPr>
          </a:p>
          <a:p>
            <a:r>
              <a:rPr lang="fa-IR" sz="1600" dirty="0" smtClean="0">
                <a:cs typeface="B Nazanin" pitchFamily="2" charset="-78"/>
              </a:rPr>
              <a:t>قرآن کریم، سوره حج آیه 36، سوره لقمان آیه 31.</a:t>
            </a:r>
          </a:p>
          <a:p>
            <a:pPr algn="l" rtl="0"/>
            <a:r>
              <a:rPr lang="en-US" sz="1600" dirty="0" err="1" smtClean="0">
                <a:cs typeface="+mj-cs"/>
              </a:rPr>
              <a:t>Astleintner</a:t>
            </a:r>
            <a:r>
              <a:rPr lang="en-US" sz="1600" dirty="0" smtClean="0">
                <a:cs typeface="+mj-cs"/>
              </a:rPr>
              <a:t>, et.al  (2000) "Designing Instructional Technology from an Emotional Perspective" </a:t>
            </a:r>
            <a:r>
              <a:rPr lang="en-US" sz="1600" i="1" dirty="0" smtClean="0">
                <a:cs typeface="+mj-cs"/>
              </a:rPr>
              <a:t>Journal of Research on Computing in Education</a:t>
            </a:r>
            <a:endParaRPr lang="en-US" sz="1600" dirty="0" smtClean="0">
              <a:cs typeface="+mj-cs"/>
            </a:endParaRPr>
          </a:p>
          <a:p>
            <a:pPr algn="l" rtl="0"/>
            <a:r>
              <a:rPr lang="en-US" sz="1600" dirty="0" err="1" smtClean="0">
                <a:cs typeface="+mj-cs"/>
              </a:rPr>
              <a:t>Chuah</a:t>
            </a:r>
            <a:r>
              <a:rPr lang="en-US" sz="1600" dirty="0" smtClean="0">
                <a:cs typeface="+mj-cs"/>
              </a:rPr>
              <a:t>, K, Man., </a:t>
            </a:r>
            <a:r>
              <a:rPr lang="en-US" sz="1600" dirty="0" err="1" smtClean="0">
                <a:cs typeface="+mj-cs"/>
              </a:rPr>
              <a:t>Chen,C</a:t>
            </a:r>
            <a:r>
              <a:rPr lang="en-US" sz="1600" dirty="0" smtClean="0">
                <a:cs typeface="+mj-cs"/>
              </a:rPr>
              <a:t>, Jen &amp; The, C, S.(2010). Designing a Desktop Virtual Reality-based Learning Environment with Emotional Consideration. In S. L. Wong et al. (Eds.), </a:t>
            </a:r>
            <a:r>
              <a:rPr lang="en-US" sz="1600" i="1" dirty="0" smtClean="0">
                <a:cs typeface="+mj-cs"/>
              </a:rPr>
              <a:t>Proceedings of the 18th International Conference on Computers in Education</a:t>
            </a:r>
            <a:r>
              <a:rPr lang="en-US" sz="1600" dirty="0" smtClean="0">
                <a:cs typeface="+mj-cs"/>
              </a:rPr>
              <a:t>. </a:t>
            </a:r>
            <a:r>
              <a:rPr lang="en-US" sz="1600" dirty="0" err="1" smtClean="0">
                <a:cs typeface="+mj-cs"/>
              </a:rPr>
              <a:t>Putrajaya</a:t>
            </a:r>
            <a:r>
              <a:rPr lang="en-US" sz="1600" dirty="0" smtClean="0">
                <a:cs typeface="+mj-cs"/>
              </a:rPr>
              <a:t>, Malaysia: Asia-Pacific Society for Computers in Education.</a:t>
            </a:r>
          </a:p>
          <a:p>
            <a:endParaRPr lang="en-US" sz="1600" dirty="0" smtClean="0"/>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20</a:t>
            </a:fld>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مرجع ها (ادامه)</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pPr algn="l" rtl="0"/>
            <a:r>
              <a:rPr lang="en-US" sz="1600" dirty="0" err="1" smtClean="0">
                <a:cs typeface="+mj-cs"/>
              </a:rPr>
              <a:t>Floreano</a:t>
            </a:r>
            <a:r>
              <a:rPr lang="en-US" sz="1600" dirty="0" smtClean="0">
                <a:cs typeface="+mj-cs"/>
              </a:rPr>
              <a:t>, D., </a:t>
            </a:r>
            <a:r>
              <a:rPr lang="en-US" sz="1600" dirty="0" err="1" smtClean="0">
                <a:cs typeface="+mj-cs"/>
              </a:rPr>
              <a:t>Mattiussi</a:t>
            </a:r>
            <a:r>
              <a:rPr lang="en-US" sz="1600" dirty="0" smtClean="0">
                <a:cs typeface="+mj-cs"/>
              </a:rPr>
              <a:t>, C.(2008) Co-evolutionary Systems, Companion slides for the book Bio-Inspired Artificial Intelligence: Theories, Methods, and Technologies, MIT Press.</a:t>
            </a:r>
          </a:p>
          <a:p>
            <a:pPr algn="l" rtl="0"/>
            <a:r>
              <a:rPr lang="en-US" sz="1600" dirty="0" err="1" smtClean="0">
                <a:cs typeface="+mj-cs"/>
              </a:rPr>
              <a:t>Goleman</a:t>
            </a:r>
            <a:r>
              <a:rPr lang="en-US" sz="1600" dirty="0" smtClean="0">
                <a:cs typeface="+mj-cs"/>
              </a:rPr>
              <a:t>, D.(2006), Emotional Intelligence. Why It Can Matter More Than IQ, Bantam; 10 </a:t>
            </a:r>
            <a:r>
              <a:rPr lang="en-US" sz="1600" dirty="0" err="1" smtClean="0">
                <a:cs typeface="+mj-cs"/>
              </a:rPr>
              <a:t>Anv</a:t>
            </a:r>
            <a:r>
              <a:rPr lang="en-US" sz="1600" dirty="0" smtClean="0">
                <a:cs typeface="+mj-cs"/>
              </a:rPr>
              <a:t> editions.</a:t>
            </a:r>
          </a:p>
          <a:p>
            <a:pPr algn="l" rtl="0"/>
            <a:r>
              <a:rPr lang="en-US" sz="1600" dirty="0" smtClean="0">
                <a:cs typeface="+mj-cs"/>
              </a:rPr>
              <a:t>Keller, J.M. (1987). Strategies for stimulating the motivation to learn. </a:t>
            </a:r>
            <a:r>
              <a:rPr lang="en-US" sz="1600" i="1" dirty="0" smtClean="0">
                <a:cs typeface="+mj-cs"/>
              </a:rPr>
              <a:t>Performance &amp; Instruction</a:t>
            </a:r>
            <a:r>
              <a:rPr lang="en-US" sz="1600" dirty="0" smtClean="0">
                <a:cs typeface="+mj-cs"/>
              </a:rPr>
              <a:t>, 26(8), 1-7.</a:t>
            </a:r>
          </a:p>
          <a:p>
            <a:pPr algn="l" rtl="0"/>
            <a:r>
              <a:rPr lang="en-US" sz="1600" dirty="0" smtClean="0">
                <a:cs typeface="+mj-cs"/>
              </a:rPr>
              <a:t>Keller, J.M. (1999). Motivation in cyber learning environments. </a:t>
            </a:r>
            <a:r>
              <a:rPr lang="en-US" sz="1600" i="1" dirty="0" smtClean="0">
                <a:cs typeface="+mj-cs"/>
              </a:rPr>
              <a:t>International Journal of</a:t>
            </a:r>
            <a:endParaRPr lang="en-US" sz="1600" dirty="0" smtClean="0">
              <a:cs typeface="+mj-cs"/>
            </a:endParaRPr>
          </a:p>
          <a:p>
            <a:pPr algn="l" rtl="0"/>
            <a:r>
              <a:rPr lang="en-US" sz="1600" i="1" dirty="0" smtClean="0">
                <a:cs typeface="+mj-cs"/>
              </a:rPr>
              <a:t>Educational Technology</a:t>
            </a:r>
            <a:r>
              <a:rPr lang="en-US" sz="1600" dirty="0" smtClean="0">
                <a:cs typeface="+mj-cs"/>
              </a:rPr>
              <a:t>, 1(1), 7-30.</a:t>
            </a:r>
          </a:p>
          <a:p>
            <a:pPr algn="l" rtl="0"/>
            <a:r>
              <a:rPr lang="en-US" sz="1600" dirty="0" err="1" smtClean="0">
                <a:cs typeface="+mj-cs"/>
              </a:rPr>
              <a:t>Lefrancois</a:t>
            </a:r>
            <a:r>
              <a:rPr lang="en-US" sz="1600" dirty="0" smtClean="0">
                <a:cs typeface="+mj-cs"/>
              </a:rPr>
              <a:t>, G.R.(2005), Theories of Human Learning, Wadsworth Publishing; 5 editions.</a:t>
            </a:r>
          </a:p>
          <a:p>
            <a:pPr algn="l" rtl="0"/>
            <a:r>
              <a:rPr lang="en-US" sz="1600" dirty="0" smtClean="0">
                <a:cs typeface="+mj-cs"/>
              </a:rPr>
              <a:t>Maslow, A.H. (1943), A Theory of Human Motivation, </a:t>
            </a:r>
            <a:r>
              <a:rPr lang="en-US" sz="1600" i="1" dirty="0" smtClean="0">
                <a:cs typeface="+mj-cs"/>
              </a:rPr>
              <a:t>Psychological Review</a:t>
            </a:r>
            <a:r>
              <a:rPr lang="en-US" sz="1600" dirty="0" smtClean="0">
                <a:cs typeface="+mj-cs"/>
              </a:rPr>
              <a:t> 50(4) pp 370-96.</a:t>
            </a:r>
          </a:p>
          <a:p>
            <a:pPr algn="l" rtl="0"/>
            <a:r>
              <a:rPr lang="en-US" sz="1600" dirty="0" smtClean="0">
                <a:cs typeface="+mj-cs"/>
              </a:rPr>
              <a:t>Miller, W. R., Miller, M. F. (1997), Handbook for College Teaching, </a:t>
            </a:r>
            <a:r>
              <a:rPr lang="en-US" sz="1600" dirty="0" err="1" smtClean="0">
                <a:cs typeface="+mj-cs"/>
              </a:rPr>
              <a:t>PineCrest</a:t>
            </a:r>
            <a:r>
              <a:rPr lang="en-US" sz="1600" dirty="0" smtClean="0">
                <a:cs typeface="+mj-cs"/>
              </a:rPr>
              <a:t> Publications, 2nd edition.</a:t>
            </a:r>
          </a:p>
          <a:p>
            <a:pPr algn="l" rtl="0"/>
            <a:r>
              <a:rPr lang="en-US" sz="1600" dirty="0" err="1" smtClean="0">
                <a:cs typeface="+mj-cs"/>
              </a:rPr>
              <a:t>Shen</a:t>
            </a:r>
            <a:r>
              <a:rPr lang="en-US" sz="1600" dirty="0" smtClean="0">
                <a:cs typeface="+mj-cs"/>
              </a:rPr>
              <a:t>, L., Wang, M., &amp; </a:t>
            </a:r>
            <a:r>
              <a:rPr lang="en-US" sz="1600" dirty="0" err="1" smtClean="0">
                <a:cs typeface="+mj-cs"/>
              </a:rPr>
              <a:t>Shen</a:t>
            </a:r>
            <a:r>
              <a:rPr lang="en-US" sz="1600" dirty="0" smtClean="0">
                <a:cs typeface="+mj-cs"/>
              </a:rPr>
              <a:t>, R. (2009). Affective e-Learning: Using “Emotional” Data to Improve Learning in Pervasive Learning Environment. </a:t>
            </a:r>
            <a:r>
              <a:rPr lang="en-US" sz="1600" i="1" dirty="0" smtClean="0">
                <a:cs typeface="+mj-cs"/>
              </a:rPr>
              <a:t>Educational Technology &amp; Society</a:t>
            </a:r>
            <a:r>
              <a:rPr lang="en-US" sz="1600" dirty="0" smtClean="0">
                <a:cs typeface="+mj-cs"/>
              </a:rPr>
              <a:t>, 12 (2), 176–189.</a:t>
            </a:r>
            <a:endParaRPr lang="ar-AE" sz="1600" dirty="0" smtClean="0">
              <a:cs typeface="+mj-cs"/>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21</a:t>
            </a:fld>
            <a:endParaRPr lang="fa-I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مبانی تعلیم و تربیت اسلامی</a:t>
            </a:r>
            <a:endParaRPr lang="ar-AE" dirty="0" smtClean="0">
              <a:cs typeface="B Nazanin" pitchFamily="2" charset="-78"/>
            </a:endParaRPr>
          </a:p>
        </p:txBody>
      </p:sp>
      <p:pic>
        <p:nvPicPr>
          <p:cNvPr id="7" name="Content Placeholder 6" descr="07.JPG"/>
          <p:cNvPicPr>
            <a:picLocks noGrp="1" noChangeAspect="1"/>
          </p:cNvPicPr>
          <p:nvPr>
            <p:ph idx="1"/>
          </p:nvPr>
        </p:nvPicPr>
        <p:blipFill>
          <a:blip r:embed="rId2"/>
          <a:stretch>
            <a:fillRect/>
          </a:stretch>
        </p:blipFill>
        <p:spPr>
          <a:xfrm>
            <a:off x="1214414" y="1357298"/>
            <a:ext cx="6838950" cy="4038600"/>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3</a:t>
            </a:fld>
            <a:endParaRPr lang="fa-IR"/>
          </a:p>
        </p:txBody>
      </p:sp>
      <p:sp>
        <p:nvSpPr>
          <p:cNvPr id="8" name="Rectangle 7"/>
          <p:cNvSpPr/>
          <p:nvPr/>
        </p:nvSpPr>
        <p:spPr>
          <a:xfrm>
            <a:off x="2143108" y="5500702"/>
            <a:ext cx="4836580" cy="369332"/>
          </a:xfrm>
          <a:prstGeom prst="rect">
            <a:avLst/>
          </a:prstGeom>
        </p:spPr>
        <p:txBody>
          <a:bodyPr wrap="none">
            <a:spAutoFit/>
          </a:bodyPr>
          <a:lstStyle/>
          <a:p>
            <a:pPr algn="r" rtl="1"/>
            <a:r>
              <a:rPr lang="ar-SA" b="1" dirty="0" smtClean="0">
                <a:cs typeface="B Nazanin" pitchFamily="2" charset="-78"/>
              </a:rPr>
              <a:t>توصیه</a:t>
            </a:r>
            <a:r>
              <a:rPr lang="fa-IR" b="1" dirty="0" smtClean="0">
                <a:cs typeface="B Nazanin" pitchFamily="2" charset="-78"/>
              </a:rPr>
              <a:t> </a:t>
            </a:r>
            <a:r>
              <a:rPr lang="ar-SA" b="1" dirty="0" smtClean="0">
                <a:cs typeface="B Nazanin" pitchFamily="2" charset="-78"/>
              </a:rPr>
              <a:t>های </a:t>
            </a:r>
            <a:r>
              <a:rPr lang="ar-SA" b="1" dirty="0">
                <a:cs typeface="B Nazanin" pitchFamily="2" charset="-78"/>
              </a:rPr>
              <a:t>موجود در تعلیم و تربیت </a:t>
            </a:r>
            <a:r>
              <a:rPr lang="ar-SA" b="1" dirty="0" smtClean="0">
                <a:cs typeface="B Nazanin" pitchFamily="2" charset="-78"/>
              </a:rPr>
              <a:t>اسلامی</a:t>
            </a:r>
            <a:r>
              <a:rPr lang="fa-IR" b="1" dirty="0" smtClean="0">
                <a:cs typeface="B Nazanin" pitchFamily="2" charset="-78"/>
              </a:rPr>
              <a:t> (حجتی 1387)</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مبانی تکنولوژی آموزشی</a:t>
            </a:r>
            <a:endParaRPr lang="ar-AE" dirty="0" smtClean="0">
              <a:cs typeface="B Nazanin" pitchFamily="2" charset="-78"/>
            </a:endParaRPr>
          </a:p>
        </p:txBody>
      </p:sp>
      <p:sp>
        <p:nvSpPr>
          <p:cNvPr id="11267" name="Content Placeholder 2"/>
          <p:cNvSpPr>
            <a:spLocks noGrp="1"/>
          </p:cNvSpPr>
          <p:nvPr>
            <p:ph idx="1"/>
          </p:nvPr>
        </p:nvSpPr>
        <p:spPr>
          <a:xfrm>
            <a:off x="500063" y="1500188"/>
            <a:ext cx="8229600" cy="4525962"/>
          </a:xfrm>
        </p:spPr>
        <p:txBody>
          <a:bodyPr/>
          <a:lstStyle/>
          <a:p>
            <a:r>
              <a:rPr lang="ar-SA" sz="2200" dirty="0" smtClean="0">
                <a:cs typeface="B Nazanin" pitchFamily="2" charset="-78"/>
              </a:rPr>
              <a:t>توجه به هیجان در فرایند یاددهی- یادگیری از سال 2000 به بعد کاملا مشهود است و تحقیقات فراوانی در اوایل قرن 21 صورت گرفته و هم اکنون ادامه داد.(نگاه کنید به: شن، ونگ و شن،2009). </a:t>
            </a:r>
            <a:endParaRPr lang="fa-IR" sz="2200" dirty="0" smtClean="0">
              <a:cs typeface="B Nazanin" pitchFamily="2" charset="-78"/>
            </a:endParaRPr>
          </a:p>
          <a:p>
            <a:r>
              <a:rPr lang="ar-SA" sz="2200" dirty="0" smtClean="0">
                <a:cs typeface="B Nazanin" pitchFamily="2" charset="-78"/>
              </a:rPr>
              <a:t>عدم توجه به هیجان طراحی آموزشی توسط اسلینتنر و همکارانش (2000) اینگونه بیان شده است که: رویکردهای موجود طراحی آموزشی در باره اینکه آموزش را چگونه طراحی کنیم که یادگیرنده با هیجان مناسب آنرا یاد بگیرد؛ پاسخ دقیق و مشخصی ندارند.</a:t>
            </a:r>
            <a:endParaRPr lang="fa-IR" sz="2200" dirty="0" smtClean="0">
              <a:cs typeface="B Nazanin" pitchFamily="2" charset="-78"/>
            </a:endParaRPr>
          </a:p>
          <a:p>
            <a:r>
              <a:rPr lang="ar-SA" sz="2200" dirty="0" smtClean="0">
                <a:cs typeface="B Nazanin" pitchFamily="2" charset="-78"/>
              </a:rPr>
              <a:t>هیجان و توجه به آن در آموزش پدیده نسبتا جدیدی است اما در پیشنه مطالعاتی تکنولوژی آموزشی، طراحی انگیزشی آموزش </a:t>
            </a:r>
            <a:r>
              <a:rPr lang="fa-IR" sz="2200" dirty="0" smtClean="0">
                <a:cs typeface="B Nazanin" pitchFamily="2" charset="-78"/>
              </a:rPr>
              <a:t>، تغییر هیجان و عاطفه نسبت به موضوع یادگیری  از  دیرباز مورد توجه بوده است. پیش قراول آن الگوی</a:t>
            </a:r>
            <a:r>
              <a:rPr lang="en-US" sz="2200" dirty="0" smtClean="0">
                <a:cs typeface="B Nazanin" pitchFamily="2" charset="-78"/>
              </a:rPr>
              <a:t>ARCS</a:t>
            </a:r>
            <a:r>
              <a:rPr lang="fa-IR" sz="2200" dirty="0" smtClean="0">
                <a:cs typeface="B Nazanin" pitchFamily="2" charset="-78"/>
              </a:rPr>
              <a:t> می باشد که توسط کلر ارائه شده است(کلر، 1987، کلر1999)</a:t>
            </a:r>
            <a:endParaRPr lang="ar-AE" sz="2200" dirty="0" smtClean="0">
              <a:cs typeface="B Nazanin" pitchFamily="2" charset="-78"/>
            </a:endParaRPr>
          </a:p>
        </p:txBody>
      </p:sp>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4</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فرضیات مدل پیشنهادی: مدلسازی انسان (1)</a:t>
            </a:r>
            <a:endParaRPr lang="ar-AE" dirty="0" smtClean="0">
              <a:cs typeface="B Nazanin" pitchFamily="2" charset="-78"/>
            </a:endParaRPr>
          </a:p>
        </p:txBody>
      </p:sp>
      <p:pic>
        <p:nvPicPr>
          <p:cNvPr id="8" name="Content Placeholder 7" descr="01.JPG"/>
          <p:cNvPicPr>
            <a:picLocks noGrp="1" noChangeAspect="1"/>
          </p:cNvPicPr>
          <p:nvPr>
            <p:ph idx="1"/>
          </p:nvPr>
        </p:nvPicPr>
        <p:blipFill>
          <a:blip r:embed="rId2"/>
          <a:stretch>
            <a:fillRect/>
          </a:stretch>
        </p:blipFill>
        <p:spPr>
          <a:xfrm>
            <a:off x="428596" y="1643050"/>
            <a:ext cx="8229600" cy="3528734"/>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5</a:t>
            </a:fld>
            <a:endParaRPr lang="fa-IR"/>
          </a:p>
        </p:txBody>
      </p:sp>
      <p:sp>
        <p:nvSpPr>
          <p:cNvPr id="7" name="Rectangle 6"/>
          <p:cNvSpPr/>
          <p:nvPr/>
        </p:nvSpPr>
        <p:spPr>
          <a:xfrm>
            <a:off x="1142976" y="5572140"/>
            <a:ext cx="7358114" cy="369332"/>
          </a:xfrm>
          <a:prstGeom prst="rect">
            <a:avLst/>
          </a:prstGeom>
        </p:spPr>
        <p:txBody>
          <a:bodyPr wrap="square">
            <a:spAutoFit/>
          </a:bodyPr>
          <a:lstStyle/>
          <a:p>
            <a:r>
              <a:rPr lang="fa-IR" b="1" dirty="0">
                <a:cs typeface="B Nazanin" pitchFamily="2" charset="-78"/>
              </a:rPr>
              <a:t>شکل (1): مدل پاسخگر انسان (تحت تاثیر محرک خارجی)(عطایی و نجیبی 1389)</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فرضیات مدل پیشنهادی: مدلسازی انسان (2)</a:t>
            </a:r>
            <a:endParaRPr lang="ar-AE" dirty="0" smtClean="0">
              <a:cs typeface="B Nazanin" pitchFamily="2" charset="-78"/>
            </a:endParaRPr>
          </a:p>
        </p:txBody>
      </p:sp>
      <p:pic>
        <p:nvPicPr>
          <p:cNvPr id="8" name="Content Placeholder 7" descr="02.JPG"/>
          <p:cNvPicPr>
            <a:picLocks noGrp="1" noChangeAspect="1"/>
          </p:cNvPicPr>
          <p:nvPr>
            <p:ph idx="1"/>
          </p:nvPr>
        </p:nvPicPr>
        <p:blipFill>
          <a:blip r:embed="rId2"/>
          <a:stretch>
            <a:fillRect/>
          </a:stretch>
        </p:blipFill>
        <p:spPr>
          <a:xfrm>
            <a:off x="500034" y="1643050"/>
            <a:ext cx="8229600" cy="3221048"/>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6</a:t>
            </a:fld>
            <a:endParaRPr lang="fa-IR"/>
          </a:p>
        </p:txBody>
      </p:sp>
      <p:sp>
        <p:nvSpPr>
          <p:cNvPr id="7" name="Rectangle 6"/>
          <p:cNvSpPr/>
          <p:nvPr/>
        </p:nvSpPr>
        <p:spPr>
          <a:xfrm>
            <a:off x="1071538" y="5429264"/>
            <a:ext cx="7358114" cy="369332"/>
          </a:xfrm>
          <a:prstGeom prst="rect">
            <a:avLst/>
          </a:prstGeom>
        </p:spPr>
        <p:txBody>
          <a:bodyPr wrap="square">
            <a:spAutoFit/>
          </a:bodyPr>
          <a:lstStyle/>
          <a:p>
            <a:r>
              <a:rPr lang="fa-IR" b="1" dirty="0">
                <a:cs typeface="B Nazanin" pitchFamily="2" charset="-78"/>
              </a:rPr>
              <a:t>شکل (2): مدل کنشگر انسان (تحت تاثیر محرک درونی یا انگیزه) (عطایی و نجیبی 1389)</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فرضیات مدل پیشنهادی: مدل یادگیری انسان</a:t>
            </a:r>
            <a:endParaRPr lang="ar-AE" dirty="0" smtClean="0">
              <a:cs typeface="B Nazanin" pitchFamily="2" charset="-78"/>
            </a:endParaRPr>
          </a:p>
        </p:txBody>
      </p:sp>
      <p:pic>
        <p:nvPicPr>
          <p:cNvPr id="7" name="Content Placeholder 6" descr="03.JPG"/>
          <p:cNvPicPr>
            <a:picLocks noGrp="1" noChangeAspect="1"/>
          </p:cNvPicPr>
          <p:nvPr>
            <p:ph idx="1"/>
          </p:nvPr>
        </p:nvPicPr>
        <p:blipFill>
          <a:blip r:embed="rId2"/>
          <a:stretch>
            <a:fillRect/>
          </a:stretch>
        </p:blipFill>
        <p:spPr>
          <a:xfrm>
            <a:off x="428596" y="1857364"/>
            <a:ext cx="8229600" cy="2616109"/>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7</a:t>
            </a:fld>
            <a:endParaRPr lang="fa-IR"/>
          </a:p>
        </p:txBody>
      </p:sp>
      <p:sp>
        <p:nvSpPr>
          <p:cNvPr id="8" name="Rectangle 7"/>
          <p:cNvSpPr/>
          <p:nvPr/>
        </p:nvSpPr>
        <p:spPr>
          <a:xfrm>
            <a:off x="2643174" y="4786322"/>
            <a:ext cx="4001416" cy="369332"/>
          </a:xfrm>
          <a:prstGeom prst="rect">
            <a:avLst/>
          </a:prstGeom>
        </p:spPr>
        <p:txBody>
          <a:bodyPr wrap="none">
            <a:spAutoFit/>
          </a:bodyPr>
          <a:lstStyle/>
          <a:p>
            <a:r>
              <a:rPr lang="fa-IR" b="1" dirty="0">
                <a:cs typeface="B Nazanin" pitchFamily="2" charset="-78"/>
              </a:rPr>
              <a:t>شکل (3): مدل یادگیری  (عطایی و نجیبی 1389)</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فرضیات مدل پیشنهادی: مدل هیجانی انسان</a:t>
            </a:r>
            <a:endParaRPr lang="ar-AE" dirty="0" smtClean="0">
              <a:cs typeface="B Nazanin" pitchFamily="2" charset="-78"/>
            </a:endParaRPr>
          </a:p>
        </p:txBody>
      </p:sp>
      <p:pic>
        <p:nvPicPr>
          <p:cNvPr id="7" name="Content Placeholder 6" descr="emotional model.JPG"/>
          <p:cNvPicPr>
            <a:picLocks noGrp="1" noChangeAspect="1"/>
          </p:cNvPicPr>
          <p:nvPr>
            <p:ph idx="1"/>
          </p:nvPr>
        </p:nvPicPr>
        <p:blipFill>
          <a:blip r:embed="rId2"/>
          <a:stretch>
            <a:fillRect/>
          </a:stretch>
        </p:blipFill>
        <p:spPr>
          <a:xfrm>
            <a:off x="714375" y="1986756"/>
            <a:ext cx="7800975" cy="3552825"/>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8</a:t>
            </a:fld>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dirty="0" smtClean="0">
                <a:cs typeface="B Nazanin" pitchFamily="2" charset="-78"/>
              </a:rPr>
              <a:t>فرضیات مدل پیشنهادی: حیات جمعی</a:t>
            </a:r>
            <a:endParaRPr lang="ar-AE" dirty="0" smtClean="0">
              <a:cs typeface="B Nazanin" pitchFamily="2" charset="-78"/>
            </a:endParaRPr>
          </a:p>
        </p:txBody>
      </p:sp>
      <p:pic>
        <p:nvPicPr>
          <p:cNvPr id="7" name="Content Placeholder 6" descr="aggregation live.JPG"/>
          <p:cNvPicPr>
            <a:picLocks noGrp="1" noChangeAspect="1"/>
          </p:cNvPicPr>
          <p:nvPr>
            <p:ph idx="1"/>
          </p:nvPr>
        </p:nvPicPr>
        <p:blipFill>
          <a:blip r:embed="rId2"/>
          <a:stretch>
            <a:fillRect/>
          </a:stretch>
        </p:blipFill>
        <p:spPr>
          <a:xfrm>
            <a:off x="1723276" y="1500188"/>
            <a:ext cx="5783174" cy="4525962"/>
          </a:xfrm>
        </p:spPr>
      </p:pic>
      <p:sp>
        <p:nvSpPr>
          <p:cNvPr id="4" name="Date Placeholder 3"/>
          <p:cNvSpPr>
            <a:spLocks noGrp="1"/>
          </p:cNvSpPr>
          <p:nvPr>
            <p:ph type="dt" sz="quarter" idx="4294967295"/>
          </p:nvPr>
        </p:nvSpPr>
        <p:spPr>
          <a:xfrm>
            <a:off x="7315200" y="6356350"/>
            <a:ext cx="1614488" cy="365125"/>
          </a:xfrm>
        </p:spPr>
        <p:txBody>
          <a:bodyPr/>
          <a:lstStyle/>
          <a:p>
            <a:pPr>
              <a:defRPr/>
            </a:pPr>
            <a:r>
              <a:rPr lang="fa-IR"/>
              <a:t>كد مقاله: </a:t>
            </a:r>
            <a:r>
              <a:rPr lang="en-US"/>
              <a:t>AA-00000</a:t>
            </a:r>
            <a:endParaRPr lang="fa-IR"/>
          </a:p>
        </p:txBody>
      </p:sp>
      <p:sp>
        <p:nvSpPr>
          <p:cNvPr id="5" name="Footer Placeholder 4"/>
          <p:cNvSpPr>
            <a:spLocks noGrp="1"/>
          </p:cNvSpPr>
          <p:nvPr>
            <p:ph type="ftr" sz="quarter" idx="10"/>
          </p:nvPr>
        </p:nvSpPr>
        <p:spPr/>
        <p:txBody>
          <a:bodyPr/>
          <a:lstStyle/>
          <a:p>
            <a:pPr>
              <a:defRPr/>
            </a:pPr>
            <a:r>
              <a:rPr lang="fa-IR" dirty="0" smtClean="0"/>
              <a:t>الگوی اسلامی-ایرانی یاددهی-یادگیری مهندسی</a:t>
            </a:r>
            <a:endParaRPr lang="fa-IR" dirty="0"/>
          </a:p>
        </p:txBody>
      </p:sp>
      <p:sp>
        <p:nvSpPr>
          <p:cNvPr id="6" name="Slide Number Placeholder 5"/>
          <p:cNvSpPr>
            <a:spLocks noGrp="1"/>
          </p:cNvSpPr>
          <p:nvPr>
            <p:ph type="sldNum" sz="quarter" idx="11"/>
          </p:nvPr>
        </p:nvSpPr>
        <p:spPr/>
        <p:txBody>
          <a:bodyPr/>
          <a:lstStyle/>
          <a:p>
            <a:pPr>
              <a:defRPr/>
            </a:pPr>
            <a:r>
              <a:rPr lang="en-US"/>
              <a:t>Slide No:</a:t>
            </a:r>
            <a:r>
              <a:rPr lang="fa-IR"/>
              <a:t> </a:t>
            </a:r>
            <a:fld id="{B68BDB1C-E7EF-435C-8D39-64952CC7ADBE}" type="slidenum">
              <a:rPr lang="fa-IR"/>
              <a:pPr>
                <a:defRPr/>
              </a:pPr>
              <a:t>9</a:t>
            </a:fld>
            <a:endParaRPr lang="fa-I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nd conference-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2nd conference-Presentation_Template</Template>
  <TotalTime>138</TotalTime>
  <Words>1797</Words>
  <Application>Microsoft Office PowerPoint</Application>
  <PresentationFormat>On-screen Show (4:3)</PresentationFormat>
  <Paragraphs>147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2nd conference-Presentation_Template</vt:lpstr>
      <vt:lpstr>الگوی اسلامی-ایرانی یاددهی-یادگیری مهندسی</vt:lpstr>
      <vt:lpstr>فهرست</vt:lpstr>
      <vt:lpstr>مبانی تعلیم و تربیت اسلامی</vt:lpstr>
      <vt:lpstr>مبانی تکنولوژی آموزشی</vt:lpstr>
      <vt:lpstr>فرضیات مدل پیشنهادی: مدلسازی انسان (1)</vt:lpstr>
      <vt:lpstr>فرضیات مدل پیشنهادی: مدلسازی انسان (2)</vt:lpstr>
      <vt:lpstr>فرضیات مدل پیشنهادی: مدل یادگیری انسان</vt:lpstr>
      <vt:lpstr>فرضیات مدل پیشنهادی: مدل هیجانی انسان</vt:lpstr>
      <vt:lpstr>فرضیات مدل پیشنهادی: حیات جمعی</vt:lpstr>
      <vt:lpstr>مدل آموزشی پیشنهادی</vt:lpstr>
      <vt:lpstr>اعتبارسنجی مدل-پرسشنامه</vt:lpstr>
      <vt:lpstr>اعتبارسنجی مدل-گزارش توصیفی</vt:lpstr>
      <vt:lpstr>اعتبارسنجی مدل-گزارش توصیفی</vt:lpstr>
      <vt:lpstr>اعتبارسنجی مدل-گزارش توصیفی</vt:lpstr>
      <vt:lpstr>اعتبارسنجی مدل</vt:lpstr>
      <vt:lpstr>اعتبارسنجی مدل</vt:lpstr>
      <vt:lpstr>نتیجه گیری</vt:lpstr>
      <vt:lpstr>نتیجه گیری (ادامه)</vt:lpstr>
      <vt:lpstr>نتیجه گیری (ادامه)</vt:lpstr>
      <vt:lpstr>مرجع ها</vt:lpstr>
      <vt:lpstr>مرجع ها (ادامه)</vt:lpstr>
    </vt:vector>
  </TitlesOfParts>
  <Company>www.orginalnet.com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dc:title>
  <dc:creator>RezaFathi</dc:creator>
  <cp:lastModifiedBy>RezaFathi</cp:lastModifiedBy>
  <cp:revision>40</cp:revision>
  <dcterms:created xsi:type="dcterms:W3CDTF">2011-10-26T05:11:01Z</dcterms:created>
  <dcterms:modified xsi:type="dcterms:W3CDTF">2011-10-30T04:29:18Z</dcterms:modified>
</cp:coreProperties>
</file>